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3.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93455" r:id="rId4"/>
    <p:sldMasterId id="2147493601" r:id="rId5"/>
    <p:sldMasterId id="2147493614" r:id="rId6"/>
    <p:sldMasterId id="2147493627" r:id="rId7"/>
  </p:sldMasterIdLst>
  <p:notesMasterIdLst>
    <p:notesMasterId r:id="rId96"/>
  </p:notesMasterIdLst>
  <p:handoutMasterIdLst>
    <p:handoutMasterId r:id="rId97"/>
  </p:handoutMasterIdLst>
  <p:sldIdLst>
    <p:sldId id="854" r:id="rId8"/>
    <p:sldId id="933" r:id="rId9"/>
    <p:sldId id="824" r:id="rId10"/>
    <p:sldId id="826" r:id="rId11"/>
    <p:sldId id="935" r:id="rId12"/>
    <p:sldId id="990" r:id="rId13"/>
    <p:sldId id="991" r:id="rId14"/>
    <p:sldId id="980" r:id="rId15"/>
    <p:sldId id="982" r:id="rId16"/>
    <p:sldId id="983" r:id="rId17"/>
    <p:sldId id="979" r:id="rId18"/>
    <p:sldId id="984" r:id="rId19"/>
    <p:sldId id="985" r:id="rId20"/>
    <p:sldId id="986" r:id="rId21"/>
    <p:sldId id="988" r:id="rId22"/>
    <p:sldId id="989" r:id="rId23"/>
    <p:sldId id="992" r:id="rId24"/>
    <p:sldId id="993" r:id="rId25"/>
    <p:sldId id="994" r:id="rId26"/>
    <p:sldId id="978" r:id="rId27"/>
    <p:sldId id="936" r:id="rId28"/>
    <p:sldId id="937" r:id="rId29"/>
    <p:sldId id="938" r:id="rId30"/>
    <p:sldId id="940" r:id="rId31"/>
    <p:sldId id="941" r:id="rId32"/>
    <p:sldId id="939" r:id="rId33"/>
    <p:sldId id="942" r:id="rId34"/>
    <p:sldId id="943" r:id="rId35"/>
    <p:sldId id="944" r:id="rId36"/>
    <p:sldId id="859" r:id="rId37"/>
    <p:sldId id="860" r:id="rId38"/>
    <p:sldId id="945" r:id="rId39"/>
    <p:sldId id="973" r:id="rId40"/>
    <p:sldId id="954" r:id="rId41"/>
    <p:sldId id="963" r:id="rId42"/>
    <p:sldId id="955" r:id="rId43"/>
    <p:sldId id="956" r:id="rId44"/>
    <p:sldId id="957" r:id="rId45"/>
    <p:sldId id="958" r:id="rId46"/>
    <p:sldId id="959" r:id="rId47"/>
    <p:sldId id="960" r:id="rId48"/>
    <p:sldId id="961" r:id="rId49"/>
    <p:sldId id="962" r:id="rId50"/>
    <p:sldId id="964" r:id="rId51"/>
    <p:sldId id="965" r:id="rId52"/>
    <p:sldId id="966" r:id="rId53"/>
    <p:sldId id="967" r:id="rId54"/>
    <p:sldId id="968" r:id="rId55"/>
    <p:sldId id="969" r:id="rId56"/>
    <p:sldId id="970" r:id="rId57"/>
    <p:sldId id="971" r:id="rId58"/>
    <p:sldId id="972" r:id="rId59"/>
    <p:sldId id="922" r:id="rId60"/>
    <p:sldId id="335" r:id="rId61"/>
    <p:sldId id="336" r:id="rId62"/>
    <p:sldId id="337" r:id="rId63"/>
    <p:sldId id="338" r:id="rId64"/>
    <p:sldId id="339" r:id="rId65"/>
    <p:sldId id="340" r:id="rId66"/>
    <p:sldId id="341" r:id="rId67"/>
    <p:sldId id="342" r:id="rId68"/>
    <p:sldId id="343" r:id="rId69"/>
    <p:sldId id="344" r:id="rId70"/>
    <p:sldId id="345" r:id="rId71"/>
    <p:sldId id="346" r:id="rId72"/>
    <p:sldId id="347" r:id="rId73"/>
    <p:sldId id="348" r:id="rId74"/>
    <p:sldId id="349" r:id="rId75"/>
    <p:sldId id="350" r:id="rId76"/>
    <p:sldId id="351" r:id="rId77"/>
    <p:sldId id="352" r:id="rId78"/>
    <p:sldId id="353" r:id="rId79"/>
    <p:sldId id="354" r:id="rId80"/>
    <p:sldId id="362" r:id="rId81"/>
    <p:sldId id="363" r:id="rId82"/>
    <p:sldId id="388" r:id="rId83"/>
    <p:sldId id="389" r:id="rId84"/>
    <p:sldId id="390" r:id="rId85"/>
    <p:sldId id="391" r:id="rId86"/>
    <p:sldId id="392" r:id="rId87"/>
    <p:sldId id="393" r:id="rId88"/>
    <p:sldId id="394" r:id="rId89"/>
    <p:sldId id="395" r:id="rId90"/>
    <p:sldId id="396" r:id="rId91"/>
    <p:sldId id="974" r:id="rId92"/>
    <p:sldId id="975" r:id="rId93"/>
    <p:sldId id="976" r:id="rId94"/>
    <p:sldId id="977" r:id="rId95"/>
  </p:sldIdLst>
  <p:sldSz cx="9144000" cy="5143500" type="screen16x9"/>
  <p:notesSz cx="6858000" cy="9144000"/>
  <p:defaultTextStyle>
    <a:defPPr>
      <a:defRPr lang="en-US"/>
    </a:defPPr>
    <a:lvl1pPr algn="l" defTabSz="457200" rtl="0" fontAlgn="base">
      <a:spcBef>
        <a:spcPct val="0"/>
      </a:spcBef>
      <a:spcAft>
        <a:spcPct val="0"/>
      </a:spcAft>
      <a:defRPr kern="1200">
        <a:solidFill>
          <a:schemeClr val="tx1"/>
        </a:solidFill>
        <a:latin typeface="Calibri" charset="0"/>
        <a:ea typeface="ＭＳ Ｐゴシック" charset="-128"/>
        <a:cs typeface="+mn-cs"/>
      </a:defRPr>
    </a:lvl1pPr>
    <a:lvl2pPr marL="457200" algn="l" defTabSz="457200" rtl="0" fontAlgn="base">
      <a:spcBef>
        <a:spcPct val="0"/>
      </a:spcBef>
      <a:spcAft>
        <a:spcPct val="0"/>
      </a:spcAft>
      <a:defRPr kern="1200">
        <a:solidFill>
          <a:schemeClr val="tx1"/>
        </a:solidFill>
        <a:latin typeface="Calibri" charset="0"/>
        <a:ea typeface="ＭＳ Ｐゴシック" charset="-128"/>
        <a:cs typeface="+mn-cs"/>
      </a:defRPr>
    </a:lvl2pPr>
    <a:lvl3pPr marL="914400" algn="l" defTabSz="457200" rtl="0" fontAlgn="base">
      <a:spcBef>
        <a:spcPct val="0"/>
      </a:spcBef>
      <a:spcAft>
        <a:spcPct val="0"/>
      </a:spcAft>
      <a:defRPr kern="1200">
        <a:solidFill>
          <a:schemeClr val="tx1"/>
        </a:solidFill>
        <a:latin typeface="Calibri" charset="0"/>
        <a:ea typeface="ＭＳ Ｐゴシック" charset="-128"/>
        <a:cs typeface="+mn-cs"/>
      </a:defRPr>
    </a:lvl3pPr>
    <a:lvl4pPr marL="1371600" algn="l" defTabSz="457200" rtl="0" fontAlgn="base">
      <a:spcBef>
        <a:spcPct val="0"/>
      </a:spcBef>
      <a:spcAft>
        <a:spcPct val="0"/>
      </a:spcAft>
      <a:defRPr kern="1200">
        <a:solidFill>
          <a:schemeClr val="tx1"/>
        </a:solidFill>
        <a:latin typeface="Calibri" charset="0"/>
        <a:ea typeface="ＭＳ Ｐゴシック" charset="-128"/>
        <a:cs typeface="+mn-cs"/>
      </a:defRPr>
    </a:lvl4pPr>
    <a:lvl5pPr marL="1828800" algn="l" defTabSz="457200" rtl="0" fontAlgn="base">
      <a:spcBef>
        <a:spcPct val="0"/>
      </a:spcBef>
      <a:spcAft>
        <a:spcPct val="0"/>
      </a:spcAft>
      <a:defRPr kern="1200">
        <a:solidFill>
          <a:schemeClr val="tx1"/>
        </a:solidFill>
        <a:latin typeface="Calibri" charset="0"/>
        <a:ea typeface="ＭＳ Ｐゴシック" charset="-128"/>
        <a:cs typeface="+mn-cs"/>
      </a:defRPr>
    </a:lvl5pPr>
    <a:lvl6pPr marL="2286000" algn="l" defTabSz="914400" rtl="0" eaLnBrk="1" latinLnBrk="0" hangingPunct="1">
      <a:defRPr kern="1200">
        <a:solidFill>
          <a:schemeClr val="tx1"/>
        </a:solidFill>
        <a:latin typeface="Calibri" charset="0"/>
        <a:ea typeface="ＭＳ Ｐゴシック" charset="-128"/>
        <a:cs typeface="+mn-cs"/>
      </a:defRPr>
    </a:lvl6pPr>
    <a:lvl7pPr marL="2743200" algn="l" defTabSz="914400" rtl="0" eaLnBrk="1" latinLnBrk="0" hangingPunct="1">
      <a:defRPr kern="1200">
        <a:solidFill>
          <a:schemeClr val="tx1"/>
        </a:solidFill>
        <a:latin typeface="Calibri" charset="0"/>
        <a:ea typeface="ＭＳ Ｐゴシック" charset="-128"/>
        <a:cs typeface="+mn-cs"/>
      </a:defRPr>
    </a:lvl7pPr>
    <a:lvl8pPr marL="3200400" algn="l" defTabSz="914400" rtl="0" eaLnBrk="1" latinLnBrk="0" hangingPunct="1">
      <a:defRPr kern="1200">
        <a:solidFill>
          <a:schemeClr val="tx1"/>
        </a:solidFill>
        <a:latin typeface="Calibri" charset="0"/>
        <a:ea typeface="ＭＳ Ｐゴシック" charset="-128"/>
        <a:cs typeface="+mn-cs"/>
      </a:defRPr>
    </a:lvl8pPr>
    <a:lvl9pPr marL="3657600" algn="l" defTabSz="914400" rtl="0" eaLnBrk="1" latinLnBrk="0" hangingPunct="1">
      <a:defRPr kern="1200">
        <a:solidFill>
          <a:schemeClr val="tx1"/>
        </a:solidFill>
        <a:latin typeface="Calibri" charset="0"/>
        <a:ea typeface="ＭＳ Ｐゴシック" charset="-128"/>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A2C64"/>
    <a:srgbClr val="32AA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270"/>
    <p:restoredTop sz="96793"/>
  </p:normalViewPr>
  <p:slideViewPr>
    <p:cSldViewPr snapToObjects="1">
      <p:cViewPr varScale="1">
        <p:scale>
          <a:sx n="171" d="100"/>
          <a:sy n="171" d="100"/>
        </p:scale>
        <p:origin x="1120" y="176"/>
      </p:cViewPr>
      <p:guideLst>
        <p:guide orient="horz" pos="1620"/>
        <p:guide pos="2880"/>
      </p:guideLst>
    </p:cSldViewPr>
  </p:slideViewPr>
  <p:outlineViewPr>
    <p:cViewPr>
      <p:scale>
        <a:sx n="33" d="100"/>
        <a:sy n="33" d="100"/>
      </p:scale>
      <p:origin x="0" y="-26648"/>
    </p:cViewPr>
  </p:outlineViewPr>
  <p:notesTextViewPr>
    <p:cViewPr>
      <p:scale>
        <a:sx n="100" d="100"/>
        <a:sy n="100" d="100"/>
      </p:scale>
      <p:origin x="0" y="0"/>
    </p:cViewPr>
  </p:notesTextViewPr>
  <p:sorterViewPr>
    <p:cViewPr>
      <p:scale>
        <a:sx n="1" d="1"/>
        <a:sy n="1" d="1"/>
      </p:scale>
      <p:origin x="0" y="0"/>
    </p:cViewPr>
  </p:sorterViewPr>
  <p:notesViewPr>
    <p:cSldViewPr snapToObjects="1">
      <p:cViewPr varScale="1">
        <p:scale>
          <a:sx n="107" d="100"/>
          <a:sy n="107" d="100"/>
        </p:scale>
        <p:origin x="3648" y="184"/>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9.xml"/><Relationship Id="rId21" Type="http://schemas.openxmlformats.org/officeDocument/2006/relationships/slide" Target="slides/slide14.xml"/><Relationship Id="rId42" Type="http://schemas.openxmlformats.org/officeDocument/2006/relationships/slide" Target="slides/slide35.xml"/><Relationship Id="rId47" Type="http://schemas.openxmlformats.org/officeDocument/2006/relationships/slide" Target="slides/slide40.xml"/><Relationship Id="rId63" Type="http://schemas.openxmlformats.org/officeDocument/2006/relationships/slide" Target="slides/slide56.xml"/><Relationship Id="rId68" Type="http://schemas.openxmlformats.org/officeDocument/2006/relationships/slide" Target="slides/slide61.xml"/><Relationship Id="rId84" Type="http://schemas.openxmlformats.org/officeDocument/2006/relationships/slide" Target="slides/slide77.xml"/><Relationship Id="rId89" Type="http://schemas.openxmlformats.org/officeDocument/2006/relationships/slide" Target="slides/slide82.xml"/><Relationship Id="rId16" Type="http://schemas.openxmlformats.org/officeDocument/2006/relationships/slide" Target="slides/slide9.xml"/><Relationship Id="rId11" Type="http://schemas.openxmlformats.org/officeDocument/2006/relationships/slide" Target="slides/slide4.xml"/><Relationship Id="rId32" Type="http://schemas.openxmlformats.org/officeDocument/2006/relationships/slide" Target="slides/slide25.xml"/><Relationship Id="rId37" Type="http://schemas.openxmlformats.org/officeDocument/2006/relationships/slide" Target="slides/slide30.xml"/><Relationship Id="rId53" Type="http://schemas.openxmlformats.org/officeDocument/2006/relationships/slide" Target="slides/slide46.xml"/><Relationship Id="rId58" Type="http://schemas.openxmlformats.org/officeDocument/2006/relationships/slide" Target="slides/slide51.xml"/><Relationship Id="rId74" Type="http://schemas.openxmlformats.org/officeDocument/2006/relationships/slide" Target="slides/slide67.xml"/><Relationship Id="rId79" Type="http://schemas.openxmlformats.org/officeDocument/2006/relationships/slide" Target="slides/slide72.xml"/><Relationship Id="rId5" Type="http://schemas.openxmlformats.org/officeDocument/2006/relationships/slideMaster" Target="slideMasters/slideMaster2.xml"/><Relationship Id="rId90" Type="http://schemas.openxmlformats.org/officeDocument/2006/relationships/slide" Target="slides/slide83.xml"/><Relationship Id="rId95" Type="http://schemas.openxmlformats.org/officeDocument/2006/relationships/slide" Target="slides/slide88.xml"/><Relationship Id="rId22" Type="http://schemas.openxmlformats.org/officeDocument/2006/relationships/slide" Target="slides/slide15.xml"/><Relationship Id="rId27" Type="http://schemas.openxmlformats.org/officeDocument/2006/relationships/slide" Target="slides/slide20.xml"/><Relationship Id="rId43" Type="http://schemas.openxmlformats.org/officeDocument/2006/relationships/slide" Target="slides/slide36.xml"/><Relationship Id="rId48" Type="http://schemas.openxmlformats.org/officeDocument/2006/relationships/slide" Target="slides/slide41.xml"/><Relationship Id="rId64" Type="http://schemas.openxmlformats.org/officeDocument/2006/relationships/slide" Target="slides/slide57.xml"/><Relationship Id="rId69" Type="http://schemas.openxmlformats.org/officeDocument/2006/relationships/slide" Target="slides/slide62.xml"/><Relationship Id="rId80" Type="http://schemas.openxmlformats.org/officeDocument/2006/relationships/slide" Target="slides/slide73.xml"/><Relationship Id="rId85" Type="http://schemas.openxmlformats.org/officeDocument/2006/relationships/slide" Target="slides/slide78.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slide" Target="slides/slide52.xml"/><Relationship Id="rId67" Type="http://schemas.openxmlformats.org/officeDocument/2006/relationships/slide" Target="slides/slide60.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slide" Target="slides/slide55.xml"/><Relationship Id="rId70" Type="http://schemas.openxmlformats.org/officeDocument/2006/relationships/slide" Target="slides/slide63.xml"/><Relationship Id="rId75" Type="http://schemas.openxmlformats.org/officeDocument/2006/relationships/slide" Target="slides/slide68.xml"/><Relationship Id="rId83" Type="http://schemas.openxmlformats.org/officeDocument/2006/relationships/slide" Target="slides/slide76.xml"/><Relationship Id="rId88" Type="http://schemas.openxmlformats.org/officeDocument/2006/relationships/slide" Target="slides/slide81.xml"/><Relationship Id="rId91" Type="http://schemas.openxmlformats.org/officeDocument/2006/relationships/slide" Target="slides/slide84.xml"/><Relationship Id="rId96"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slide" Target="slides/slide53.xml"/><Relationship Id="rId65" Type="http://schemas.openxmlformats.org/officeDocument/2006/relationships/slide" Target="slides/slide58.xml"/><Relationship Id="rId73" Type="http://schemas.openxmlformats.org/officeDocument/2006/relationships/slide" Target="slides/slide66.xml"/><Relationship Id="rId78" Type="http://schemas.openxmlformats.org/officeDocument/2006/relationships/slide" Target="slides/slide71.xml"/><Relationship Id="rId81" Type="http://schemas.openxmlformats.org/officeDocument/2006/relationships/slide" Target="slides/slide74.xml"/><Relationship Id="rId86" Type="http://schemas.openxmlformats.org/officeDocument/2006/relationships/slide" Target="slides/slide79.xml"/><Relationship Id="rId94" Type="http://schemas.openxmlformats.org/officeDocument/2006/relationships/slide" Target="slides/slide87.xml"/><Relationship Id="rId99" Type="http://schemas.openxmlformats.org/officeDocument/2006/relationships/viewProps" Target="viewProps.xml"/><Relationship Id="rId10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2.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 Id="rId34" Type="http://schemas.openxmlformats.org/officeDocument/2006/relationships/slide" Target="slides/slide27.xml"/><Relationship Id="rId50" Type="http://schemas.openxmlformats.org/officeDocument/2006/relationships/slide" Target="slides/slide43.xml"/><Relationship Id="rId55" Type="http://schemas.openxmlformats.org/officeDocument/2006/relationships/slide" Target="slides/slide48.xml"/><Relationship Id="rId76" Type="http://schemas.openxmlformats.org/officeDocument/2006/relationships/slide" Target="slides/slide69.xml"/><Relationship Id="rId97" Type="http://schemas.openxmlformats.org/officeDocument/2006/relationships/handoutMaster" Target="handoutMasters/handoutMaster1.xml"/><Relationship Id="rId7" Type="http://schemas.openxmlformats.org/officeDocument/2006/relationships/slideMaster" Target="slideMasters/slideMaster4.xml"/><Relationship Id="rId71" Type="http://schemas.openxmlformats.org/officeDocument/2006/relationships/slide" Target="slides/slide64.xml"/><Relationship Id="rId92" Type="http://schemas.openxmlformats.org/officeDocument/2006/relationships/slide" Target="slides/slide85.xml"/><Relationship Id="rId2" Type="http://schemas.openxmlformats.org/officeDocument/2006/relationships/customXml" Target="../customXml/item2.xml"/><Relationship Id="rId29" Type="http://schemas.openxmlformats.org/officeDocument/2006/relationships/slide" Target="slides/slide22.xml"/><Relationship Id="rId24" Type="http://schemas.openxmlformats.org/officeDocument/2006/relationships/slide" Target="slides/slide17.xml"/><Relationship Id="rId40" Type="http://schemas.openxmlformats.org/officeDocument/2006/relationships/slide" Target="slides/slide33.xml"/><Relationship Id="rId45" Type="http://schemas.openxmlformats.org/officeDocument/2006/relationships/slide" Target="slides/slide38.xml"/><Relationship Id="rId66" Type="http://schemas.openxmlformats.org/officeDocument/2006/relationships/slide" Target="slides/slide59.xml"/><Relationship Id="rId87" Type="http://schemas.openxmlformats.org/officeDocument/2006/relationships/slide" Target="slides/slide80.xml"/><Relationship Id="rId61" Type="http://schemas.openxmlformats.org/officeDocument/2006/relationships/slide" Target="slides/slide54.xml"/><Relationship Id="rId82" Type="http://schemas.openxmlformats.org/officeDocument/2006/relationships/slide" Target="slides/slide75.xml"/><Relationship Id="rId19" Type="http://schemas.openxmlformats.org/officeDocument/2006/relationships/slide" Target="slides/slide12.xml"/><Relationship Id="rId14" Type="http://schemas.openxmlformats.org/officeDocument/2006/relationships/slide" Target="slides/slide7.xml"/><Relationship Id="rId30" Type="http://schemas.openxmlformats.org/officeDocument/2006/relationships/slide" Target="slides/slide23.xml"/><Relationship Id="rId35" Type="http://schemas.openxmlformats.org/officeDocument/2006/relationships/slide" Target="slides/slide28.xml"/><Relationship Id="rId56" Type="http://schemas.openxmlformats.org/officeDocument/2006/relationships/slide" Target="slides/slide49.xml"/><Relationship Id="rId77" Type="http://schemas.openxmlformats.org/officeDocument/2006/relationships/slide" Target="slides/slide70.xml"/><Relationship Id="rId100" Type="http://schemas.openxmlformats.org/officeDocument/2006/relationships/theme" Target="theme/theme1.xml"/><Relationship Id="rId8" Type="http://schemas.openxmlformats.org/officeDocument/2006/relationships/slide" Target="slides/slide1.xml"/><Relationship Id="rId51" Type="http://schemas.openxmlformats.org/officeDocument/2006/relationships/slide" Target="slides/slide44.xml"/><Relationship Id="rId72" Type="http://schemas.openxmlformats.org/officeDocument/2006/relationships/slide" Target="slides/slide65.xml"/><Relationship Id="rId93" Type="http://schemas.openxmlformats.org/officeDocument/2006/relationships/slide" Target="slides/slide86.xml"/><Relationship Id="rId98" Type="http://schemas.openxmlformats.org/officeDocument/2006/relationships/presProps" Target="presProps.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FAFB2AC-7E4F-8047-9193-854483C1A223}" type="datetimeFigureOut">
              <a:rPr lang="en-US" smtClean="0"/>
              <a:t>1/22/21</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F1CE209-2B77-6A4B-8F32-9DF4E1CE944B}" type="slidenum">
              <a:rPr lang="en-US" smtClean="0"/>
              <a:t>‹#›</a:t>
            </a:fld>
            <a:endParaRPr lang="en-US"/>
          </a:p>
        </p:txBody>
      </p:sp>
    </p:spTree>
    <p:extLst>
      <p:ext uri="{BB962C8B-B14F-4D97-AF65-F5344CB8AC3E}">
        <p14:creationId xmlns:p14="http://schemas.microsoft.com/office/powerpoint/2010/main" val="8162578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fld id="{A9567C9F-4D7F-5847-BD8F-556675060DA1}" type="datetimeFigureOut">
              <a:rPr lang="en-US" altLang="en-US"/>
              <a:pPr/>
              <a:t>1/22/21</a:t>
            </a:fld>
            <a:endParaRPr lang="en-US" alt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25D6415B-586E-2B45-B637-70E4CB56C153}"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defTabSz="457200" rtl="0" fontAlgn="base">
      <a:spcBef>
        <a:spcPct val="30000"/>
      </a:spcBef>
      <a:spcAft>
        <a:spcPct val="0"/>
      </a:spcAft>
      <a:defRPr sz="1200" kern="1200">
        <a:solidFill>
          <a:schemeClr val="tx1"/>
        </a:solidFill>
        <a:latin typeface="+mn-lt"/>
        <a:ea typeface="ＭＳ Ｐゴシック" charset="-128"/>
        <a:cs typeface="+mn-cs"/>
      </a:defRPr>
    </a:lvl1pPr>
    <a:lvl2pPr marL="457200" algn="l" defTabSz="457200" rtl="0" fontAlgn="base">
      <a:spcBef>
        <a:spcPct val="30000"/>
      </a:spcBef>
      <a:spcAft>
        <a:spcPct val="0"/>
      </a:spcAft>
      <a:defRPr sz="1200" kern="1200">
        <a:solidFill>
          <a:schemeClr val="tx1"/>
        </a:solidFill>
        <a:latin typeface="+mn-lt"/>
        <a:ea typeface="ＭＳ Ｐゴシック" charset="-128"/>
        <a:cs typeface="+mn-cs"/>
      </a:defRPr>
    </a:lvl2pPr>
    <a:lvl3pPr marL="914400" algn="l" defTabSz="457200" rtl="0" fontAlgn="base">
      <a:spcBef>
        <a:spcPct val="30000"/>
      </a:spcBef>
      <a:spcAft>
        <a:spcPct val="0"/>
      </a:spcAft>
      <a:defRPr sz="1200" kern="1200">
        <a:solidFill>
          <a:schemeClr val="tx1"/>
        </a:solidFill>
        <a:latin typeface="+mn-lt"/>
        <a:ea typeface="ＭＳ Ｐゴシック" charset="-128"/>
        <a:cs typeface="+mn-cs"/>
      </a:defRPr>
    </a:lvl3pPr>
    <a:lvl4pPr marL="1371600" algn="l" defTabSz="457200" rtl="0" fontAlgn="base">
      <a:spcBef>
        <a:spcPct val="30000"/>
      </a:spcBef>
      <a:spcAft>
        <a:spcPct val="0"/>
      </a:spcAft>
      <a:defRPr sz="1200" kern="1200">
        <a:solidFill>
          <a:schemeClr val="tx1"/>
        </a:solidFill>
        <a:latin typeface="+mn-lt"/>
        <a:ea typeface="ＭＳ Ｐゴシック" charset="-128"/>
        <a:cs typeface="+mn-cs"/>
      </a:defRPr>
    </a:lvl4pPr>
    <a:lvl5pPr marL="1828800" algn="l" defTabSz="457200" rtl="0" fontAlgn="base">
      <a:spcBef>
        <a:spcPct val="30000"/>
      </a:spcBef>
      <a:spcAft>
        <a:spcPct val="0"/>
      </a:spcAft>
      <a:defRPr sz="1200" kern="1200">
        <a:solidFill>
          <a:schemeClr val="tx1"/>
        </a:solidFill>
        <a:latin typeface="+mn-lt"/>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504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504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CFD365BF-ADBE-9B41-ABF1-832DDE2B814C}" type="slidenum">
              <a:rPr lang="en-US" altLang="en-US"/>
              <a:pPr/>
              <a:t>1</a:t>
            </a:fld>
            <a:endParaRPr lang="en-US" altLang="en-US"/>
          </a:p>
        </p:txBody>
      </p:sp>
    </p:spTree>
    <p:extLst>
      <p:ext uri="{BB962C8B-B14F-4D97-AF65-F5344CB8AC3E}">
        <p14:creationId xmlns:p14="http://schemas.microsoft.com/office/powerpoint/2010/main" val="6265282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787" eaLnBrk="0" hangingPunct="0">
              <a:defRPr sz="1600">
                <a:solidFill>
                  <a:schemeClr val="tx1"/>
                </a:solidFill>
                <a:latin typeface="Helvetica" panose="020B0604020202020204" pitchFamily="34" charset="0"/>
                <a:ea typeface="MS PGothic" panose="020B0600070205080204" pitchFamily="34" charset="-128"/>
              </a:defRPr>
            </a:lvl1pPr>
            <a:lvl2pPr marL="741761" indent="-285293" defTabSz="928787" eaLnBrk="0" hangingPunct="0">
              <a:defRPr sz="1600">
                <a:solidFill>
                  <a:schemeClr val="tx1"/>
                </a:solidFill>
                <a:latin typeface="Helvetica" panose="020B0604020202020204" pitchFamily="34" charset="0"/>
                <a:ea typeface="MS PGothic" panose="020B0600070205080204" pitchFamily="34" charset="-128"/>
              </a:defRPr>
            </a:lvl2pPr>
            <a:lvl3pPr marL="1141171" indent="-228234" defTabSz="928787" eaLnBrk="0" hangingPunct="0">
              <a:defRPr sz="1600">
                <a:solidFill>
                  <a:schemeClr val="tx1"/>
                </a:solidFill>
                <a:latin typeface="Helvetica" panose="020B0604020202020204" pitchFamily="34" charset="0"/>
                <a:ea typeface="MS PGothic" panose="020B0600070205080204" pitchFamily="34" charset="-128"/>
              </a:defRPr>
            </a:lvl3pPr>
            <a:lvl4pPr marL="1597640" indent="-228234" defTabSz="928787" eaLnBrk="0" hangingPunct="0">
              <a:defRPr sz="1600">
                <a:solidFill>
                  <a:schemeClr val="tx1"/>
                </a:solidFill>
                <a:latin typeface="Helvetica" panose="020B0604020202020204" pitchFamily="34" charset="0"/>
                <a:ea typeface="MS PGothic" panose="020B0600070205080204" pitchFamily="34" charset="-128"/>
              </a:defRPr>
            </a:lvl4pPr>
            <a:lvl5pPr marL="2054108" indent="-228234" defTabSz="928787" eaLnBrk="0" hangingPunct="0">
              <a:defRPr sz="1600">
                <a:solidFill>
                  <a:schemeClr val="tx1"/>
                </a:solidFill>
                <a:latin typeface="Helvetica" panose="020B0604020202020204" pitchFamily="34" charset="0"/>
                <a:ea typeface="MS PGothic" panose="020B0600070205080204" pitchFamily="34" charset="-128"/>
              </a:defRPr>
            </a:lvl5pPr>
            <a:lvl6pPr marL="2510577"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67045"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3514"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79982"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28787" rtl="0" eaLnBrk="0" fontAlgn="base" latinLnBrk="0" hangingPunct="0">
              <a:lnSpc>
                <a:spcPct val="100000"/>
              </a:lnSpc>
              <a:spcBef>
                <a:spcPct val="0"/>
              </a:spcBef>
              <a:spcAft>
                <a:spcPct val="0"/>
              </a:spcAft>
              <a:buClrTx/>
              <a:buSzTx/>
              <a:buFontTx/>
              <a:buNone/>
              <a:tabLst/>
              <a:defRPr/>
            </a:pPr>
            <a:fld id="{348DD873-39B1-4B0F-9E11-CA0A5E740CE2}"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787" rtl="0" eaLnBrk="0" fontAlgn="base" latinLnBrk="0" hangingPunct="0">
                <a:lnSpc>
                  <a:spcPct val="100000"/>
                </a:lnSpc>
                <a:spcBef>
                  <a:spcPct val="0"/>
                </a:spcBef>
                <a:spcAft>
                  <a:spcPct val="0"/>
                </a:spcAft>
                <a:buClrTx/>
                <a:buSzTx/>
                <a:buFontTx/>
                <a:buNone/>
                <a:tabLst/>
                <a:defRPr/>
              </a:pPr>
              <a:t>38</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31746" name="Rectangle 2"/>
          <p:cNvSpPr>
            <a:spLocks noGrp="1" noRot="1" noChangeAspect="1" noChangeArrowheads="1" noTextEdit="1"/>
          </p:cNvSpPr>
          <p:nvPr>
            <p:ph type="sldImg"/>
          </p:nvPr>
        </p:nvSpPr>
        <p:spPr>
          <a:ln/>
        </p:spPr>
      </p:sp>
      <p:sp>
        <p:nvSpPr>
          <p:cNvPr id="317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2282665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787" eaLnBrk="0" hangingPunct="0">
              <a:defRPr sz="1600">
                <a:solidFill>
                  <a:schemeClr val="tx1"/>
                </a:solidFill>
                <a:latin typeface="Helvetica" panose="020B0604020202020204" pitchFamily="34" charset="0"/>
                <a:ea typeface="MS PGothic" panose="020B0600070205080204" pitchFamily="34" charset="-128"/>
              </a:defRPr>
            </a:lvl1pPr>
            <a:lvl2pPr marL="741761" indent="-285293" defTabSz="928787" eaLnBrk="0" hangingPunct="0">
              <a:defRPr sz="1600">
                <a:solidFill>
                  <a:schemeClr val="tx1"/>
                </a:solidFill>
                <a:latin typeface="Helvetica" panose="020B0604020202020204" pitchFamily="34" charset="0"/>
                <a:ea typeface="MS PGothic" panose="020B0600070205080204" pitchFamily="34" charset="-128"/>
              </a:defRPr>
            </a:lvl2pPr>
            <a:lvl3pPr marL="1141171" indent="-228234" defTabSz="928787" eaLnBrk="0" hangingPunct="0">
              <a:defRPr sz="1600">
                <a:solidFill>
                  <a:schemeClr val="tx1"/>
                </a:solidFill>
                <a:latin typeface="Helvetica" panose="020B0604020202020204" pitchFamily="34" charset="0"/>
                <a:ea typeface="MS PGothic" panose="020B0600070205080204" pitchFamily="34" charset="-128"/>
              </a:defRPr>
            </a:lvl3pPr>
            <a:lvl4pPr marL="1597640" indent="-228234" defTabSz="928787" eaLnBrk="0" hangingPunct="0">
              <a:defRPr sz="1600">
                <a:solidFill>
                  <a:schemeClr val="tx1"/>
                </a:solidFill>
                <a:latin typeface="Helvetica" panose="020B0604020202020204" pitchFamily="34" charset="0"/>
                <a:ea typeface="MS PGothic" panose="020B0600070205080204" pitchFamily="34" charset="-128"/>
              </a:defRPr>
            </a:lvl4pPr>
            <a:lvl5pPr marL="2054108" indent="-228234" defTabSz="928787" eaLnBrk="0" hangingPunct="0">
              <a:defRPr sz="1600">
                <a:solidFill>
                  <a:schemeClr val="tx1"/>
                </a:solidFill>
                <a:latin typeface="Helvetica" panose="020B0604020202020204" pitchFamily="34" charset="0"/>
                <a:ea typeface="MS PGothic" panose="020B0600070205080204" pitchFamily="34" charset="-128"/>
              </a:defRPr>
            </a:lvl5pPr>
            <a:lvl6pPr marL="2510577"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67045"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3514"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79982"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28787" rtl="0" eaLnBrk="0" fontAlgn="base" latinLnBrk="0" hangingPunct="0">
              <a:lnSpc>
                <a:spcPct val="100000"/>
              </a:lnSpc>
              <a:spcBef>
                <a:spcPct val="0"/>
              </a:spcBef>
              <a:spcAft>
                <a:spcPct val="0"/>
              </a:spcAft>
              <a:buClrTx/>
              <a:buSzTx/>
              <a:buFontTx/>
              <a:buNone/>
              <a:tabLst/>
              <a:defRPr/>
            </a:pPr>
            <a:fld id="{348DD873-39B1-4B0F-9E11-CA0A5E740CE2}"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787" rtl="0" eaLnBrk="0" fontAlgn="base" latinLnBrk="0" hangingPunct="0">
                <a:lnSpc>
                  <a:spcPct val="100000"/>
                </a:lnSpc>
                <a:spcBef>
                  <a:spcPct val="0"/>
                </a:spcBef>
                <a:spcAft>
                  <a:spcPct val="0"/>
                </a:spcAft>
                <a:buClrTx/>
                <a:buSzTx/>
                <a:buFontTx/>
                <a:buNone/>
                <a:tabLst/>
                <a:defRPr/>
              </a:pPr>
              <a:t>39</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31746" name="Rectangle 2"/>
          <p:cNvSpPr>
            <a:spLocks noGrp="1" noRot="1" noChangeAspect="1" noChangeArrowheads="1" noTextEdit="1"/>
          </p:cNvSpPr>
          <p:nvPr>
            <p:ph type="sldImg"/>
          </p:nvPr>
        </p:nvSpPr>
        <p:spPr>
          <a:ln/>
        </p:spPr>
      </p:sp>
      <p:sp>
        <p:nvSpPr>
          <p:cNvPr id="317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5273609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787" eaLnBrk="0" hangingPunct="0">
              <a:defRPr sz="1600">
                <a:solidFill>
                  <a:schemeClr val="tx1"/>
                </a:solidFill>
                <a:latin typeface="Helvetica" panose="020B0604020202020204" pitchFamily="34" charset="0"/>
                <a:ea typeface="MS PGothic" panose="020B0600070205080204" pitchFamily="34" charset="-128"/>
              </a:defRPr>
            </a:lvl1pPr>
            <a:lvl2pPr marL="741761" indent="-285293" defTabSz="928787" eaLnBrk="0" hangingPunct="0">
              <a:defRPr sz="1600">
                <a:solidFill>
                  <a:schemeClr val="tx1"/>
                </a:solidFill>
                <a:latin typeface="Helvetica" panose="020B0604020202020204" pitchFamily="34" charset="0"/>
                <a:ea typeface="MS PGothic" panose="020B0600070205080204" pitchFamily="34" charset="-128"/>
              </a:defRPr>
            </a:lvl2pPr>
            <a:lvl3pPr marL="1141171" indent="-228234" defTabSz="928787" eaLnBrk="0" hangingPunct="0">
              <a:defRPr sz="1600">
                <a:solidFill>
                  <a:schemeClr val="tx1"/>
                </a:solidFill>
                <a:latin typeface="Helvetica" panose="020B0604020202020204" pitchFamily="34" charset="0"/>
                <a:ea typeface="MS PGothic" panose="020B0600070205080204" pitchFamily="34" charset="-128"/>
              </a:defRPr>
            </a:lvl3pPr>
            <a:lvl4pPr marL="1597640" indent="-228234" defTabSz="928787" eaLnBrk="0" hangingPunct="0">
              <a:defRPr sz="1600">
                <a:solidFill>
                  <a:schemeClr val="tx1"/>
                </a:solidFill>
                <a:latin typeface="Helvetica" panose="020B0604020202020204" pitchFamily="34" charset="0"/>
                <a:ea typeface="MS PGothic" panose="020B0600070205080204" pitchFamily="34" charset="-128"/>
              </a:defRPr>
            </a:lvl4pPr>
            <a:lvl5pPr marL="2054108" indent="-228234" defTabSz="928787" eaLnBrk="0" hangingPunct="0">
              <a:defRPr sz="1600">
                <a:solidFill>
                  <a:schemeClr val="tx1"/>
                </a:solidFill>
                <a:latin typeface="Helvetica" panose="020B0604020202020204" pitchFamily="34" charset="0"/>
                <a:ea typeface="MS PGothic" panose="020B0600070205080204" pitchFamily="34" charset="-128"/>
              </a:defRPr>
            </a:lvl5pPr>
            <a:lvl6pPr marL="2510577"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67045"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3514"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79982"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28787" rtl="0" eaLnBrk="0" fontAlgn="base" latinLnBrk="0" hangingPunct="0">
              <a:lnSpc>
                <a:spcPct val="100000"/>
              </a:lnSpc>
              <a:spcBef>
                <a:spcPct val="0"/>
              </a:spcBef>
              <a:spcAft>
                <a:spcPct val="0"/>
              </a:spcAft>
              <a:buClrTx/>
              <a:buSzTx/>
              <a:buFontTx/>
              <a:buNone/>
              <a:tabLst/>
              <a:defRPr/>
            </a:pPr>
            <a:fld id="{CA82168F-E865-405F-BB81-ED9E0172F23B}"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787" rtl="0" eaLnBrk="0" fontAlgn="base" latinLnBrk="0" hangingPunct="0">
                <a:lnSpc>
                  <a:spcPct val="100000"/>
                </a:lnSpc>
                <a:spcBef>
                  <a:spcPct val="0"/>
                </a:spcBef>
                <a:spcAft>
                  <a:spcPct val="0"/>
                </a:spcAft>
                <a:buClrTx/>
                <a:buSzTx/>
                <a:buFontTx/>
                <a:buNone/>
                <a:tabLst/>
                <a:defRPr/>
              </a:pPr>
              <a:t>40</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34818" name="Rectangle 2"/>
          <p:cNvSpPr>
            <a:spLocks noGrp="1" noRot="1" noChangeAspect="1" noChangeArrowheads="1" noTextEdit="1"/>
          </p:cNvSpPr>
          <p:nvPr>
            <p:ph type="sldImg"/>
          </p:nvPr>
        </p:nvSpPr>
        <p:spPr>
          <a:ln/>
        </p:spPr>
      </p:sp>
      <p:sp>
        <p:nvSpPr>
          <p:cNvPr id="348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4311508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787" eaLnBrk="0" hangingPunct="0">
              <a:defRPr sz="1600">
                <a:solidFill>
                  <a:schemeClr val="tx1"/>
                </a:solidFill>
                <a:latin typeface="Helvetica" panose="020B0604020202020204" pitchFamily="34" charset="0"/>
                <a:ea typeface="MS PGothic" panose="020B0600070205080204" pitchFamily="34" charset="-128"/>
              </a:defRPr>
            </a:lvl1pPr>
            <a:lvl2pPr marL="741761" indent="-285293" defTabSz="928787" eaLnBrk="0" hangingPunct="0">
              <a:defRPr sz="1600">
                <a:solidFill>
                  <a:schemeClr val="tx1"/>
                </a:solidFill>
                <a:latin typeface="Helvetica" panose="020B0604020202020204" pitchFamily="34" charset="0"/>
                <a:ea typeface="MS PGothic" panose="020B0600070205080204" pitchFamily="34" charset="-128"/>
              </a:defRPr>
            </a:lvl2pPr>
            <a:lvl3pPr marL="1141171" indent="-228234" defTabSz="928787" eaLnBrk="0" hangingPunct="0">
              <a:defRPr sz="1600">
                <a:solidFill>
                  <a:schemeClr val="tx1"/>
                </a:solidFill>
                <a:latin typeface="Helvetica" panose="020B0604020202020204" pitchFamily="34" charset="0"/>
                <a:ea typeface="MS PGothic" panose="020B0600070205080204" pitchFamily="34" charset="-128"/>
              </a:defRPr>
            </a:lvl3pPr>
            <a:lvl4pPr marL="1597640" indent="-228234" defTabSz="928787" eaLnBrk="0" hangingPunct="0">
              <a:defRPr sz="1600">
                <a:solidFill>
                  <a:schemeClr val="tx1"/>
                </a:solidFill>
                <a:latin typeface="Helvetica" panose="020B0604020202020204" pitchFamily="34" charset="0"/>
                <a:ea typeface="MS PGothic" panose="020B0600070205080204" pitchFamily="34" charset="-128"/>
              </a:defRPr>
            </a:lvl4pPr>
            <a:lvl5pPr marL="2054108" indent="-228234" defTabSz="928787" eaLnBrk="0" hangingPunct="0">
              <a:defRPr sz="1600">
                <a:solidFill>
                  <a:schemeClr val="tx1"/>
                </a:solidFill>
                <a:latin typeface="Helvetica" panose="020B0604020202020204" pitchFamily="34" charset="0"/>
                <a:ea typeface="MS PGothic" panose="020B0600070205080204" pitchFamily="34" charset="-128"/>
              </a:defRPr>
            </a:lvl5pPr>
            <a:lvl6pPr marL="2510577"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67045"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3514"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79982"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28787" rtl="0" eaLnBrk="0" fontAlgn="base" latinLnBrk="0" hangingPunct="0">
              <a:lnSpc>
                <a:spcPct val="100000"/>
              </a:lnSpc>
              <a:spcBef>
                <a:spcPct val="0"/>
              </a:spcBef>
              <a:spcAft>
                <a:spcPct val="0"/>
              </a:spcAft>
              <a:buClrTx/>
              <a:buSzTx/>
              <a:buFontTx/>
              <a:buNone/>
              <a:tabLst/>
              <a:defRPr/>
            </a:pPr>
            <a:fld id="{CA82168F-E865-405F-BB81-ED9E0172F23B}"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787" rtl="0" eaLnBrk="0" fontAlgn="base" latinLnBrk="0" hangingPunct="0">
                <a:lnSpc>
                  <a:spcPct val="100000"/>
                </a:lnSpc>
                <a:spcBef>
                  <a:spcPct val="0"/>
                </a:spcBef>
                <a:spcAft>
                  <a:spcPct val="0"/>
                </a:spcAft>
                <a:buClrTx/>
                <a:buSzTx/>
                <a:buFontTx/>
                <a:buNone/>
                <a:tabLst/>
                <a:defRPr/>
              </a:pPr>
              <a:t>41</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34818" name="Rectangle 2"/>
          <p:cNvSpPr>
            <a:spLocks noGrp="1" noRot="1" noChangeAspect="1" noChangeArrowheads="1" noTextEdit="1"/>
          </p:cNvSpPr>
          <p:nvPr>
            <p:ph type="sldImg"/>
          </p:nvPr>
        </p:nvSpPr>
        <p:spPr>
          <a:ln/>
        </p:spPr>
      </p:sp>
      <p:sp>
        <p:nvSpPr>
          <p:cNvPr id="348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0186607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D4A0B81F-8AE9-1943-AF53-E78D21B80C2F}" type="slidenum">
              <a:rPr lang="en-US" altLang="en-US"/>
              <a:pPr/>
              <a:t>44</a:t>
            </a:fld>
            <a:endParaRPr lang="en-US" altLang="en-US"/>
          </a:p>
        </p:txBody>
      </p:sp>
    </p:spTree>
    <p:extLst>
      <p:ext uri="{BB962C8B-B14F-4D97-AF65-F5344CB8AC3E}">
        <p14:creationId xmlns:p14="http://schemas.microsoft.com/office/powerpoint/2010/main" val="33693869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787" eaLnBrk="0" hangingPunct="0">
              <a:defRPr sz="1600">
                <a:solidFill>
                  <a:schemeClr val="tx1"/>
                </a:solidFill>
                <a:latin typeface="Helvetica" panose="020B0604020202020204" pitchFamily="34" charset="0"/>
                <a:ea typeface="MS PGothic" panose="020B0600070205080204" pitchFamily="34" charset="-128"/>
              </a:defRPr>
            </a:lvl1pPr>
            <a:lvl2pPr marL="741761" indent="-285293" defTabSz="928787" eaLnBrk="0" hangingPunct="0">
              <a:defRPr sz="1600">
                <a:solidFill>
                  <a:schemeClr val="tx1"/>
                </a:solidFill>
                <a:latin typeface="Helvetica" panose="020B0604020202020204" pitchFamily="34" charset="0"/>
                <a:ea typeface="MS PGothic" panose="020B0600070205080204" pitchFamily="34" charset="-128"/>
              </a:defRPr>
            </a:lvl2pPr>
            <a:lvl3pPr marL="1141171" indent="-228234" defTabSz="928787" eaLnBrk="0" hangingPunct="0">
              <a:defRPr sz="1600">
                <a:solidFill>
                  <a:schemeClr val="tx1"/>
                </a:solidFill>
                <a:latin typeface="Helvetica" panose="020B0604020202020204" pitchFamily="34" charset="0"/>
                <a:ea typeface="MS PGothic" panose="020B0600070205080204" pitchFamily="34" charset="-128"/>
              </a:defRPr>
            </a:lvl3pPr>
            <a:lvl4pPr marL="1597640" indent="-228234" defTabSz="928787" eaLnBrk="0" hangingPunct="0">
              <a:defRPr sz="1600">
                <a:solidFill>
                  <a:schemeClr val="tx1"/>
                </a:solidFill>
                <a:latin typeface="Helvetica" panose="020B0604020202020204" pitchFamily="34" charset="0"/>
                <a:ea typeface="MS PGothic" panose="020B0600070205080204" pitchFamily="34" charset="-128"/>
              </a:defRPr>
            </a:lvl4pPr>
            <a:lvl5pPr marL="2054108" indent="-228234" defTabSz="928787" eaLnBrk="0" hangingPunct="0">
              <a:defRPr sz="1600">
                <a:solidFill>
                  <a:schemeClr val="tx1"/>
                </a:solidFill>
                <a:latin typeface="Helvetica" panose="020B0604020202020204" pitchFamily="34" charset="0"/>
                <a:ea typeface="MS PGothic" panose="020B0600070205080204" pitchFamily="34" charset="-128"/>
              </a:defRPr>
            </a:lvl5pPr>
            <a:lvl6pPr marL="2510577"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67045"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3514"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79982"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28787" rtl="0" eaLnBrk="0" fontAlgn="base" latinLnBrk="0" hangingPunct="0">
              <a:lnSpc>
                <a:spcPct val="100000"/>
              </a:lnSpc>
              <a:spcBef>
                <a:spcPct val="0"/>
              </a:spcBef>
              <a:spcAft>
                <a:spcPct val="0"/>
              </a:spcAft>
              <a:buClrTx/>
              <a:buSzTx/>
              <a:buFontTx/>
              <a:buNone/>
              <a:tabLst/>
              <a:defRPr/>
            </a:pPr>
            <a:fld id="{3F209238-363D-4A4D-99AF-38838EDEB568}"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787" rtl="0" eaLnBrk="0" fontAlgn="base" latinLnBrk="0" hangingPunct="0">
                <a:lnSpc>
                  <a:spcPct val="100000"/>
                </a:lnSpc>
                <a:spcBef>
                  <a:spcPct val="0"/>
                </a:spcBef>
                <a:spcAft>
                  <a:spcPct val="0"/>
                </a:spcAft>
                <a:buClrTx/>
                <a:buSzTx/>
                <a:buFontTx/>
                <a:buNone/>
                <a:tabLst/>
                <a:defRPr/>
              </a:pPr>
              <a:t>45</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35842" name="Rectangle 2"/>
          <p:cNvSpPr>
            <a:spLocks noGrp="1" noRot="1" noChangeAspect="1" noChangeArrowheads="1" noTextEdit="1"/>
          </p:cNvSpPr>
          <p:nvPr>
            <p:ph type="sldImg"/>
          </p:nvPr>
        </p:nvSpPr>
        <p:spPr>
          <a:ln/>
        </p:spPr>
      </p:sp>
      <p:sp>
        <p:nvSpPr>
          <p:cNvPr id="3584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9733244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179" eaLnBrk="0" hangingPunct="0">
              <a:defRPr sz="2400">
                <a:solidFill>
                  <a:schemeClr val="tx1"/>
                </a:solidFill>
                <a:latin typeface="Helvetica" panose="020B0604020202020204" pitchFamily="34" charset="0"/>
                <a:ea typeface="MS PGothic" panose="020B0600070205080204" pitchFamily="34" charset="-128"/>
              </a:defRPr>
            </a:lvl1pPr>
            <a:lvl2pPr marL="742873" indent="-285721" defTabSz="930179" eaLnBrk="0" hangingPunct="0">
              <a:defRPr sz="2400">
                <a:solidFill>
                  <a:schemeClr val="tx1"/>
                </a:solidFill>
                <a:latin typeface="Helvetica" panose="020B0604020202020204" pitchFamily="34" charset="0"/>
                <a:ea typeface="MS PGothic" panose="020B0600070205080204" pitchFamily="34" charset="-128"/>
              </a:defRPr>
            </a:lvl2pPr>
            <a:lvl3pPr marL="1142883" indent="-228577" defTabSz="930179" eaLnBrk="0" hangingPunct="0">
              <a:defRPr sz="2400">
                <a:solidFill>
                  <a:schemeClr val="tx1"/>
                </a:solidFill>
                <a:latin typeface="Helvetica" panose="020B0604020202020204" pitchFamily="34" charset="0"/>
                <a:ea typeface="MS PGothic" panose="020B0600070205080204" pitchFamily="34" charset="-128"/>
              </a:defRPr>
            </a:lvl3pPr>
            <a:lvl4pPr marL="1600036" indent="-228577" defTabSz="930179" eaLnBrk="0" hangingPunct="0">
              <a:defRPr sz="2400">
                <a:solidFill>
                  <a:schemeClr val="tx1"/>
                </a:solidFill>
                <a:latin typeface="Helvetica" panose="020B0604020202020204" pitchFamily="34" charset="0"/>
                <a:ea typeface="MS PGothic" panose="020B0600070205080204" pitchFamily="34" charset="-128"/>
              </a:defRPr>
            </a:lvl4pPr>
            <a:lvl5pPr marL="2057189" indent="-228577" defTabSz="930179" eaLnBrk="0" hangingPunct="0">
              <a:defRPr sz="2400">
                <a:solidFill>
                  <a:schemeClr val="tx1"/>
                </a:solidFill>
                <a:latin typeface="Helvetica" panose="020B0604020202020204" pitchFamily="34" charset="0"/>
                <a:ea typeface="MS PGothic" panose="020B0600070205080204" pitchFamily="34" charset="-128"/>
              </a:defRPr>
            </a:lvl5pPr>
            <a:lvl6pPr marL="2514343"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496"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8649"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5802"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179" rtl="0" eaLnBrk="0" fontAlgn="base" latinLnBrk="0" hangingPunct="0">
              <a:lnSpc>
                <a:spcPct val="100000"/>
              </a:lnSpc>
              <a:spcBef>
                <a:spcPct val="0"/>
              </a:spcBef>
              <a:spcAft>
                <a:spcPct val="0"/>
              </a:spcAft>
              <a:buClrTx/>
              <a:buSzTx/>
              <a:buFontTx/>
              <a:buNone/>
              <a:tabLst/>
              <a:defRPr/>
            </a:pPr>
            <a:fld id="{6CB64798-7BD6-4B88-81ED-0C1AFAB11F92}"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179" rtl="0" eaLnBrk="0" fontAlgn="base" latinLnBrk="0" hangingPunct="0">
                <a:lnSpc>
                  <a:spcPct val="100000"/>
                </a:lnSpc>
                <a:spcBef>
                  <a:spcPct val="0"/>
                </a:spcBef>
                <a:spcAft>
                  <a:spcPct val="0"/>
                </a:spcAft>
                <a:buClrTx/>
                <a:buSzTx/>
                <a:buFontTx/>
                <a:buNone/>
                <a:tabLst/>
                <a:defRPr/>
              </a:pPr>
              <a:t>46</a:t>
            </a:fld>
            <a:endParaRPr kumimoji="0" lang="en-US" altLang="en-US" sz="13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33794" name="Rectangle 2"/>
          <p:cNvSpPr>
            <a:spLocks noGrp="1" noRot="1" noChangeAspect="1" noChangeArrowheads="1" noTextEdit="1"/>
          </p:cNvSpPr>
          <p:nvPr>
            <p:ph type="sldImg"/>
          </p:nvPr>
        </p:nvSpPr>
        <p:spPr>
          <a:ln/>
        </p:spPr>
      </p:sp>
      <p:sp>
        <p:nvSpPr>
          <p:cNvPr id="337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3246732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179" eaLnBrk="0" hangingPunct="0">
              <a:defRPr sz="2400">
                <a:solidFill>
                  <a:schemeClr val="tx1"/>
                </a:solidFill>
                <a:latin typeface="Helvetica" panose="020B0604020202020204" pitchFamily="34" charset="0"/>
                <a:ea typeface="MS PGothic" panose="020B0600070205080204" pitchFamily="34" charset="-128"/>
              </a:defRPr>
            </a:lvl1pPr>
            <a:lvl2pPr marL="742873" indent="-285721" defTabSz="930179" eaLnBrk="0" hangingPunct="0">
              <a:defRPr sz="2400">
                <a:solidFill>
                  <a:schemeClr val="tx1"/>
                </a:solidFill>
                <a:latin typeface="Helvetica" panose="020B0604020202020204" pitchFamily="34" charset="0"/>
                <a:ea typeface="MS PGothic" panose="020B0600070205080204" pitchFamily="34" charset="-128"/>
              </a:defRPr>
            </a:lvl2pPr>
            <a:lvl3pPr marL="1142883" indent="-228577" defTabSz="930179" eaLnBrk="0" hangingPunct="0">
              <a:defRPr sz="2400">
                <a:solidFill>
                  <a:schemeClr val="tx1"/>
                </a:solidFill>
                <a:latin typeface="Helvetica" panose="020B0604020202020204" pitchFamily="34" charset="0"/>
                <a:ea typeface="MS PGothic" panose="020B0600070205080204" pitchFamily="34" charset="-128"/>
              </a:defRPr>
            </a:lvl3pPr>
            <a:lvl4pPr marL="1600036" indent="-228577" defTabSz="930179" eaLnBrk="0" hangingPunct="0">
              <a:defRPr sz="2400">
                <a:solidFill>
                  <a:schemeClr val="tx1"/>
                </a:solidFill>
                <a:latin typeface="Helvetica" panose="020B0604020202020204" pitchFamily="34" charset="0"/>
                <a:ea typeface="MS PGothic" panose="020B0600070205080204" pitchFamily="34" charset="-128"/>
              </a:defRPr>
            </a:lvl4pPr>
            <a:lvl5pPr marL="2057189" indent="-228577" defTabSz="930179" eaLnBrk="0" hangingPunct="0">
              <a:defRPr sz="2400">
                <a:solidFill>
                  <a:schemeClr val="tx1"/>
                </a:solidFill>
                <a:latin typeface="Helvetica" panose="020B0604020202020204" pitchFamily="34" charset="0"/>
                <a:ea typeface="MS PGothic" panose="020B0600070205080204" pitchFamily="34" charset="-128"/>
              </a:defRPr>
            </a:lvl5pPr>
            <a:lvl6pPr marL="2514343"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496"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8649"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5802"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179" rtl="0" eaLnBrk="0" fontAlgn="base" latinLnBrk="0" hangingPunct="0">
              <a:lnSpc>
                <a:spcPct val="100000"/>
              </a:lnSpc>
              <a:spcBef>
                <a:spcPct val="0"/>
              </a:spcBef>
              <a:spcAft>
                <a:spcPct val="0"/>
              </a:spcAft>
              <a:buClrTx/>
              <a:buSzTx/>
              <a:buFontTx/>
              <a:buNone/>
              <a:tabLst/>
              <a:defRPr/>
            </a:pPr>
            <a:fld id="{133648DA-533A-4CF4-BE6A-7CC0C8DD9180}"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179" rtl="0" eaLnBrk="0" fontAlgn="base" latinLnBrk="0" hangingPunct="0">
                <a:lnSpc>
                  <a:spcPct val="100000"/>
                </a:lnSpc>
                <a:spcBef>
                  <a:spcPct val="0"/>
                </a:spcBef>
                <a:spcAft>
                  <a:spcPct val="0"/>
                </a:spcAft>
                <a:buClrTx/>
                <a:buSzTx/>
                <a:buFontTx/>
                <a:buNone/>
                <a:tabLst/>
                <a:defRPr/>
              </a:pPr>
              <a:t>47</a:t>
            </a:fld>
            <a:endParaRPr kumimoji="0" lang="en-US" altLang="en-US" sz="13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34818" name="Rectangle 2"/>
          <p:cNvSpPr>
            <a:spLocks noGrp="1" noRot="1" noChangeAspect="1" noChangeArrowheads="1" noTextEdit="1"/>
          </p:cNvSpPr>
          <p:nvPr>
            <p:ph type="sldImg"/>
          </p:nvPr>
        </p:nvSpPr>
        <p:spPr>
          <a:ln/>
        </p:spPr>
      </p:sp>
      <p:sp>
        <p:nvSpPr>
          <p:cNvPr id="348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3648830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179" eaLnBrk="0" hangingPunct="0">
              <a:defRPr sz="2400">
                <a:solidFill>
                  <a:schemeClr val="tx1"/>
                </a:solidFill>
                <a:latin typeface="Helvetica" panose="020B0604020202020204" pitchFamily="34" charset="0"/>
                <a:ea typeface="MS PGothic" panose="020B0600070205080204" pitchFamily="34" charset="-128"/>
              </a:defRPr>
            </a:lvl1pPr>
            <a:lvl2pPr marL="742873" indent="-285721" defTabSz="930179" eaLnBrk="0" hangingPunct="0">
              <a:defRPr sz="2400">
                <a:solidFill>
                  <a:schemeClr val="tx1"/>
                </a:solidFill>
                <a:latin typeface="Helvetica" panose="020B0604020202020204" pitchFamily="34" charset="0"/>
                <a:ea typeface="MS PGothic" panose="020B0600070205080204" pitchFamily="34" charset="-128"/>
              </a:defRPr>
            </a:lvl2pPr>
            <a:lvl3pPr marL="1142883" indent="-228577" defTabSz="930179" eaLnBrk="0" hangingPunct="0">
              <a:defRPr sz="2400">
                <a:solidFill>
                  <a:schemeClr val="tx1"/>
                </a:solidFill>
                <a:latin typeface="Helvetica" panose="020B0604020202020204" pitchFamily="34" charset="0"/>
                <a:ea typeface="MS PGothic" panose="020B0600070205080204" pitchFamily="34" charset="-128"/>
              </a:defRPr>
            </a:lvl3pPr>
            <a:lvl4pPr marL="1600036" indent="-228577" defTabSz="930179" eaLnBrk="0" hangingPunct="0">
              <a:defRPr sz="2400">
                <a:solidFill>
                  <a:schemeClr val="tx1"/>
                </a:solidFill>
                <a:latin typeface="Helvetica" panose="020B0604020202020204" pitchFamily="34" charset="0"/>
                <a:ea typeface="MS PGothic" panose="020B0600070205080204" pitchFamily="34" charset="-128"/>
              </a:defRPr>
            </a:lvl4pPr>
            <a:lvl5pPr marL="2057189" indent="-228577" defTabSz="930179" eaLnBrk="0" hangingPunct="0">
              <a:defRPr sz="2400">
                <a:solidFill>
                  <a:schemeClr val="tx1"/>
                </a:solidFill>
                <a:latin typeface="Helvetica" panose="020B0604020202020204" pitchFamily="34" charset="0"/>
                <a:ea typeface="MS PGothic" panose="020B0600070205080204" pitchFamily="34" charset="-128"/>
              </a:defRPr>
            </a:lvl5pPr>
            <a:lvl6pPr marL="2514343"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496"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8649"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5802"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179" rtl="0" eaLnBrk="0" fontAlgn="base" latinLnBrk="0" hangingPunct="0">
              <a:lnSpc>
                <a:spcPct val="100000"/>
              </a:lnSpc>
              <a:spcBef>
                <a:spcPct val="0"/>
              </a:spcBef>
              <a:spcAft>
                <a:spcPct val="0"/>
              </a:spcAft>
              <a:buClrTx/>
              <a:buSzTx/>
              <a:buFontTx/>
              <a:buNone/>
              <a:tabLst/>
              <a:defRPr/>
            </a:pPr>
            <a:fld id="{133648DA-533A-4CF4-BE6A-7CC0C8DD9180}"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179" rtl="0" eaLnBrk="0" fontAlgn="base" latinLnBrk="0" hangingPunct="0">
                <a:lnSpc>
                  <a:spcPct val="100000"/>
                </a:lnSpc>
                <a:spcBef>
                  <a:spcPct val="0"/>
                </a:spcBef>
                <a:spcAft>
                  <a:spcPct val="0"/>
                </a:spcAft>
                <a:buClrTx/>
                <a:buSzTx/>
                <a:buFontTx/>
                <a:buNone/>
                <a:tabLst/>
                <a:defRPr/>
              </a:pPr>
              <a:t>48</a:t>
            </a:fld>
            <a:endParaRPr kumimoji="0" lang="en-US" altLang="en-US" sz="13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34818" name="Rectangle 2"/>
          <p:cNvSpPr>
            <a:spLocks noGrp="1" noRot="1" noChangeAspect="1" noChangeArrowheads="1" noTextEdit="1"/>
          </p:cNvSpPr>
          <p:nvPr>
            <p:ph type="sldImg"/>
          </p:nvPr>
        </p:nvSpPr>
        <p:spPr>
          <a:ln/>
        </p:spPr>
      </p:sp>
      <p:sp>
        <p:nvSpPr>
          <p:cNvPr id="348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8839575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179" eaLnBrk="0" hangingPunct="0">
              <a:defRPr sz="2400">
                <a:solidFill>
                  <a:schemeClr val="tx1"/>
                </a:solidFill>
                <a:latin typeface="Helvetica" panose="020B0604020202020204" pitchFamily="34" charset="0"/>
                <a:ea typeface="MS PGothic" panose="020B0600070205080204" pitchFamily="34" charset="-128"/>
              </a:defRPr>
            </a:lvl1pPr>
            <a:lvl2pPr marL="742873" indent="-285721" defTabSz="930179" eaLnBrk="0" hangingPunct="0">
              <a:defRPr sz="2400">
                <a:solidFill>
                  <a:schemeClr val="tx1"/>
                </a:solidFill>
                <a:latin typeface="Helvetica" panose="020B0604020202020204" pitchFamily="34" charset="0"/>
                <a:ea typeface="MS PGothic" panose="020B0600070205080204" pitchFamily="34" charset="-128"/>
              </a:defRPr>
            </a:lvl2pPr>
            <a:lvl3pPr marL="1142883" indent="-228577" defTabSz="930179" eaLnBrk="0" hangingPunct="0">
              <a:defRPr sz="2400">
                <a:solidFill>
                  <a:schemeClr val="tx1"/>
                </a:solidFill>
                <a:latin typeface="Helvetica" panose="020B0604020202020204" pitchFamily="34" charset="0"/>
                <a:ea typeface="MS PGothic" panose="020B0600070205080204" pitchFamily="34" charset="-128"/>
              </a:defRPr>
            </a:lvl3pPr>
            <a:lvl4pPr marL="1600036" indent="-228577" defTabSz="930179" eaLnBrk="0" hangingPunct="0">
              <a:defRPr sz="2400">
                <a:solidFill>
                  <a:schemeClr val="tx1"/>
                </a:solidFill>
                <a:latin typeface="Helvetica" panose="020B0604020202020204" pitchFamily="34" charset="0"/>
                <a:ea typeface="MS PGothic" panose="020B0600070205080204" pitchFamily="34" charset="-128"/>
              </a:defRPr>
            </a:lvl4pPr>
            <a:lvl5pPr marL="2057189" indent="-228577" defTabSz="930179" eaLnBrk="0" hangingPunct="0">
              <a:defRPr sz="2400">
                <a:solidFill>
                  <a:schemeClr val="tx1"/>
                </a:solidFill>
                <a:latin typeface="Helvetica" panose="020B0604020202020204" pitchFamily="34" charset="0"/>
                <a:ea typeface="MS PGothic" panose="020B0600070205080204" pitchFamily="34" charset="-128"/>
              </a:defRPr>
            </a:lvl5pPr>
            <a:lvl6pPr marL="2514343"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496"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8649"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5802"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179" rtl="0" eaLnBrk="0" fontAlgn="base" latinLnBrk="0" hangingPunct="0">
              <a:lnSpc>
                <a:spcPct val="100000"/>
              </a:lnSpc>
              <a:spcBef>
                <a:spcPct val="0"/>
              </a:spcBef>
              <a:spcAft>
                <a:spcPct val="0"/>
              </a:spcAft>
              <a:buClrTx/>
              <a:buSzTx/>
              <a:buFontTx/>
              <a:buNone/>
              <a:tabLst/>
              <a:defRPr/>
            </a:pPr>
            <a:fld id="{1D4AE86D-105E-4E6D-B77F-4AC8A2CFF942}"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179" rtl="0" eaLnBrk="0" fontAlgn="base" latinLnBrk="0" hangingPunct="0">
                <a:lnSpc>
                  <a:spcPct val="100000"/>
                </a:lnSpc>
                <a:spcBef>
                  <a:spcPct val="0"/>
                </a:spcBef>
                <a:spcAft>
                  <a:spcPct val="0"/>
                </a:spcAft>
                <a:buClrTx/>
                <a:buSzTx/>
                <a:buFontTx/>
                <a:buNone/>
                <a:tabLst/>
                <a:defRPr/>
              </a:pPr>
              <a:t>49</a:t>
            </a:fld>
            <a:endParaRPr kumimoji="0" lang="en-US" altLang="en-US" sz="13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35842" name="Rectangle 2"/>
          <p:cNvSpPr>
            <a:spLocks noGrp="1" noRot="1" noChangeAspect="1" noChangeArrowheads="1" noTextEdit="1"/>
          </p:cNvSpPr>
          <p:nvPr>
            <p:ph type="sldImg"/>
          </p:nvPr>
        </p:nvSpPr>
        <p:spPr>
          <a:ln/>
        </p:spPr>
      </p:sp>
      <p:sp>
        <p:nvSpPr>
          <p:cNvPr id="3584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7576322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504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504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CFD365BF-ADBE-9B41-ABF1-832DDE2B814C}" type="slidenum">
              <a:rPr lang="en-US" altLang="en-US"/>
              <a:pPr/>
              <a:t>2</a:t>
            </a:fld>
            <a:endParaRPr lang="en-US" altLang="en-US"/>
          </a:p>
        </p:txBody>
      </p:sp>
    </p:spTree>
    <p:extLst>
      <p:ext uri="{BB962C8B-B14F-4D97-AF65-F5344CB8AC3E}">
        <p14:creationId xmlns:p14="http://schemas.microsoft.com/office/powerpoint/2010/main" val="19556459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179" eaLnBrk="0" hangingPunct="0">
              <a:defRPr sz="2400">
                <a:solidFill>
                  <a:schemeClr val="tx1"/>
                </a:solidFill>
                <a:latin typeface="Helvetica" panose="020B0604020202020204" pitchFamily="34" charset="0"/>
                <a:ea typeface="MS PGothic" panose="020B0600070205080204" pitchFamily="34" charset="-128"/>
              </a:defRPr>
            </a:lvl1pPr>
            <a:lvl2pPr marL="742873" indent="-285721" defTabSz="930179" eaLnBrk="0" hangingPunct="0">
              <a:defRPr sz="2400">
                <a:solidFill>
                  <a:schemeClr val="tx1"/>
                </a:solidFill>
                <a:latin typeface="Helvetica" panose="020B0604020202020204" pitchFamily="34" charset="0"/>
                <a:ea typeface="MS PGothic" panose="020B0600070205080204" pitchFamily="34" charset="-128"/>
              </a:defRPr>
            </a:lvl2pPr>
            <a:lvl3pPr marL="1142883" indent="-228577" defTabSz="930179" eaLnBrk="0" hangingPunct="0">
              <a:defRPr sz="2400">
                <a:solidFill>
                  <a:schemeClr val="tx1"/>
                </a:solidFill>
                <a:latin typeface="Helvetica" panose="020B0604020202020204" pitchFamily="34" charset="0"/>
                <a:ea typeface="MS PGothic" panose="020B0600070205080204" pitchFamily="34" charset="-128"/>
              </a:defRPr>
            </a:lvl3pPr>
            <a:lvl4pPr marL="1600036" indent="-228577" defTabSz="930179" eaLnBrk="0" hangingPunct="0">
              <a:defRPr sz="2400">
                <a:solidFill>
                  <a:schemeClr val="tx1"/>
                </a:solidFill>
                <a:latin typeface="Helvetica" panose="020B0604020202020204" pitchFamily="34" charset="0"/>
                <a:ea typeface="MS PGothic" panose="020B0600070205080204" pitchFamily="34" charset="-128"/>
              </a:defRPr>
            </a:lvl4pPr>
            <a:lvl5pPr marL="2057189" indent="-228577" defTabSz="930179" eaLnBrk="0" hangingPunct="0">
              <a:defRPr sz="2400">
                <a:solidFill>
                  <a:schemeClr val="tx1"/>
                </a:solidFill>
                <a:latin typeface="Helvetica" panose="020B0604020202020204" pitchFamily="34" charset="0"/>
                <a:ea typeface="MS PGothic" panose="020B0600070205080204" pitchFamily="34" charset="-128"/>
              </a:defRPr>
            </a:lvl5pPr>
            <a:lvl6pPr marL="2514343"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496"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8649"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5802"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179" rtl="0" eaLnBrk="0" fontAlgn="base" latinLnBrk="0" hangingPunct="0">
              <a:lnSpc>
                <a:spcPct val="100000"/>
              </a:lnSpc>
              <a:spcBef>
                <a:spcPct val="0"/>
              </a:spcBef>
              <a:spcAft>
                <a:spcPct val="0"/>
              </a:spcAft>
              <a:buClrTx/>
              <a:buSzTx/>
              <a:buFontTx/>
              <a:buNone/>
              <a:tabLst/>
              <a:defRPr/>
            </a:pPr>
            <a:fld id="{1D4AE86D-105E-4E6D-B77F-4AC8A2CFF942}"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179" rtl="0" eaLnBrk="0" fontAlgn="base" latinLnBrk="0" hangingPunct="0">
                <a:lnSpc>
                  <a:spcPct val="100000"/>
                </a:lnSpc>
                <a:spcBef>
                  <a:spcPct val="0"/>
                </a:spcBef>
                <a:spcAft>
                  <a:spcPct val="0"/>
                </a:spcAft>
                <a:buClrTx/>
                <a:buSzTx/>
                <a:buFontTx/>
                <a:buNone/>
                <a:tabLst/>
                <a:defRPr/>
              </a:pPr>
              <a:t>50</a:t>
            </a:fld>
            <a:endParaRPr kumimoji="0" lang="en-US" altLang="en-US" sz="13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35842" name="Rectangle 2"/>
          <p:cNvSpPr>
            <a:spLocks noGrp="1" noRot="1" noChangeAspect="1" noChangeArrowheads="1" noTextEdit="1"/>
          </p:cNvSpPr>
          <p:nvPr>
            <p:ph type="sldImg"/>
          </p:nvPr>
        </p:nvSpPr>
        <p:spPr>
          <a:ln/>
        </p:spPr>
      </p:sp>
      <p:sp>
        <p:nvSpPr>
          <p:cNvPr id="3584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02178416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179" eaLnBrk="0" hangingPunct="0">
              <a:defRPr sz="2400">
                <a:solidFill>
                  <a:schemeClr val="tx1"/>
                </a:solidFill>
                <a:latin typeface="Helvetica" panose="020B0604020202020204" pitchFamily="34" charset="0"/>
                <a:ea typeface="MS PGothic" panose="020B0600070205080204" pitchFamily="34" charset="-128"/>
              </a:defRPr>
            </a:lvl1pPr>
            <a:lvl2pPr marL="742873" indent="-285721" defTabSz="930179" eaLnBrk="0" hangingPunct="0">
              <a:defRPr sz="2400">
                <a:solidFill>
                  <a:schemeClr val="tx1"/>
                </a:solidFill>
                <a:latin typeface="Helvetica" panose="020B0604020202020204" pitchFamily="34" charset="0"/>
                <a:ea typeface="MS PGothic" panose="020B0600070205080204" pitchFamily="34" charset="-128"/>
              </a:defRPr>
            </a:lvl2pPr>
            <a:lvl3pPr marL="1142883" indent="-228577" defTabSz="930179" eaLnBrk="0" hangingPunct="0">
              <a:defRPr sz="2400">
                <a:solidFill>
                  <a:schemeClr val="tx1"/>
                </a:solidFill>
                <a:latin typeface="Helvetica" panose="020B0604020202020204" pitchFamily="34" charset="0"/>
                <a:ea typeface="MS PGothic" panose="020B0600070205080204" pitchFamily="34" charset="-128"/>
              </a:defRPr>
            </a:lvl3pPr>
            <a:lvl4pPr marL="1600036" indent="-228577" defTabSz="930179" eaLnBrk="0" hangingPunct="0">
              <a:defRPr sz="2400">
                <a:solidFill>
                  <a:schemeClr val="tx1"/>
                </a:solidFill>
                <a:latin typeface="Helvetica" panose="020B0604020202020204" pitchFamily="34" charset="0"/>
                <a:ea typeface="MS PGothic" panose="020B0600070205080204" pitchFamily="34" charset="-128"/>
              </a:defRPr>
            </a:lvl4pPr>
            <a:lvl5pPr marL="2057189" indent="-228577" defTabSz="930179" eaLnBrk="0" hangingPunct="0">
              <a:defRPr sz="2400">
                <a:solidFill>
                  <a:schemeClr val="tx1"/>
                </a:solidFill>
                <a:latin typeface="Helvetica" panose="020B0604020202020204" pitchFamily="34" charset="0"/>
                <a:ea typeface="MS PGothic" panose="020B0600070205080204" pitchFamily="34" charset="-128"/>
              </a:defRPr>
            </a:lvl5pPr>
            <a:lvl6pPr marL="2514343"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496"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8649"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5802"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179" rtl="0" eaLnBrk="0" fontAlgn="base" latinLnBrk="0" hangingPunct="0">
              <a:lnSpc>
                <a:spcPct val="100000"/>
              </a:lnSpc>
              <a:spcBef>
                <a:spcPct val="0"/>
              </a:spcBef>
              <a:spcAft>
                <a:spcPct val="0"/>
              </a:spcAft>
              <a:buClrTx/>
              <a:buSzTx/>
              <a:buFontTx/>
              <a:buNone/>
              <a:tabLst/>
              <a:defRPr/>
            </a:pPr>
            <a:fld id="{6CB64798-7BD6-4B88-81ED-0C1AFAB11F92}"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179" rtl="0" eaLnBrk="0" fontAlgn="base" latinLnBrk="0" hangingPunct="0">
                <a:lnSpc>
                  <a:spcPct val="100000"/>
                </a:lnSpc>
                <a:spcBef>
                  <a:spcPct val="0"/>
                </a:spcBef>
                <a:spcAft>
                  <a:spcPct val="0"/>
                </a:spcAft>
                <a:buClrTx/>
                <a:buSzTx/>
                <a:buFontTx/>
                <a:buNone/>
                <a:tabLst/>
                <a:defRPr/>
              </a:pPr>
              <a:t>51</a:t>
            </a:fld>
            <a:endParaRPr kumimoji="0" lang="en-US" altLang="en-US" sz="13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33794" name="Rectangle 2"/>
          <p:cNvSpPr>
            <a:spLocks noGrp="1" noRot="1" noChangeAspect="1" noChangeArrowheads="1" noTextEdit="1"/>
          </p:cNvSpPr>
          <p:nvPr>
            <p:ph type="sldImg"/>
          </p:nvPr>
        </p:nvSpPr>
        <p:spPr>
          <a:ln/>
        </p:spPr>
      </p:sp>
      <p:sp>
        <p:nvSpPr>
          <p:cNvPr id="337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725516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53</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8679467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1DE2DCE1-2EFC-4C42-8DFC-CBA6F33233E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01637794-A468-4EC6-9DD2-8F932E639220}" type="slidenum">
              <a:rPr kumimoji="0" lang="en-US" altLang="en-US" sz="1300" b="0" i="0" u="none" strike="noStrike" kern="1200" cap="none" spc="0" normalizeH="0" baseline="0" noProof="0" smtClean="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54</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6147" name="Rectangle 2">
            <a:extLst>
              <a:ext uri="{FF2B5EF4-FFF2-40B4-BE49-F238E27FC236}">
                <a16:creationId xmlns:a16="http://schemas.microsoft.com/office/drawing/2014/main" id="{607B12F9-7FC5-42D0-9964-0865785D1C17}"/>
              </a:ext>
            </a:extLst>
          </p:cNvPr>
          <p:cNvSpPr>
            <a:spLocks noGrp="1" noRot="1" noChangeAspect="1" noChangeArrowheads="1" noTextEdit="1"/>
          </p:cNvSpPr>
          <p:nvPr>
            <p:ph type="sldImg"/>
          </p:nvPr>
        </p:nvSpPr>
        <p:spPr>
          <a:ln/>
        </p:spPr>
      </p:sp>
      <p:sp>
        <p:nvSpPr>
          <p:cNvPr id="6148" name="Rectangle 3">
            <a:extLst>
              <a:ext uri="{FF2B5EF4-FFF2-40B4-BE49-F238E27FC236}">
                <a16:creationId xmlns:a16="http://schemas.microsoft.com/office/drawing/2014/main" id="{2BC6D4DE-B9DA-4FD2-A997-14A566E8D5B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19845267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A5814F0E-33C5-4FFC-97A8-A1EDBAA0258F}"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55</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72706" name="Rectangle 2"/>
          <p:cNvSpPr>
            <a:spLocks noChangeArrowheads="1"/>
          </p:cNvSpPr>
          <p:nvPr/>
        </p:nvSpPr>
        <p:spPr bwMode="auto">
          <a:xfrm>
            <a:off x="3965991" y="1"/>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72707" name="Rectangle 3"/>
          <p:cNvSpPr>
            <a:spLocks noChangeArrowheads="1"/>
          </p:cNvSpPr>
          <p:nvPr/>
        </p:nvSpPr>
        <p:spPr bwMode="auto">
          <a:xfrm>
            <a:off x="3965991" y="8821402"/>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903" tIns="45146" rIns="91903" bIns="45146" anchor="b"/>
          <a:lstStyle>
            <a:lvl1pPr defTabSz="930275" eaLnBrk="0" hangingPunct="0">
              <a:defRPr sz="2400">
                <a:solidFill>
                  <a:schemeClr val="tx1"/>
                </a:solidFill>
                <a:latin typeface="Helvetica" panose="020B0604020202020204" pitchFamily="34" charset="0"/>
                <a:ea typeface="MS PGothic" panose="020B0600070205080204" pitchFamily="34" charset="-128"/>
              </a:defRPr>
            </a:lvl1pPr>
            <a:lvl2pPr marL="742950" indent="-285750" defTabSz="930275"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defTabSz="930275"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defTabSz="930275"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defTabSz="930275"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r>
              <a:rPr kumimoji="0" lang="en-US" altLang="en-US" sz="13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rPr>
              <a:t>1</a:t>
            </a:r>
          </a:p>
        </p:txBody>
      </p:sp>
      <p:sp>
        <p:nvSpPr>
          <p:cNvPr id="72708" name="Rectangle 4"/>
          <p:cNvSpPr>
            <a:spLocks noChangeArrowheads="1"/>
          </p:cNvSpPr>
          <p:nvPr/>
        </p:nvSpPr>
        <p:spPr bwMode="auto">
          <a:xfrm>
            <a:off x="0" y="8821402"/>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72709" name="Rectangle 5"/>
          <p:cNvSpPr>
            <a:spLocks noChangeArrowheads="1"/>
          </p:cNvSpPr>
          <p:nvPr/>
        </p:nvSpPr>
        <p:spPr bwMode="auto">
          <a:xfrm>
            <a:off x="0" y="1"/>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72710" name="Rectangle 6"/>
          <p:cNvSpPr>
            <a:spLocks noGrp="1" noRot="1" noChangeAspect="1" noChangeArrowheads="1" noTextEdit="1"/>
          </p:cNvSpPr>
          <p:nvPr>
            <p:ph type="sldImg"/>
          </p:nvPr>
        </p:nvSpPr>
        <p:spPr>
          <a:xfrm>
            <a:off x="417513" y="703263"/>
            <a:ext cx="6162675" cy="3467100"/>
          </a:xfrm>
          <a:ln w="12700" cap="flat"/>
        </p:spPr>
      </p:sp>
      <p:sp>
        <p:nvSpPr>
          <p:cNvPr id="72711" name="Rectangle 7"/>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903" tIns="45146" rIns="91903" bIns="45146" anchor="ctr"/>
          <a:lstStyle/>
          <a:p>
            <a:endParaRPr lang="en-US" altLang="en-US"/>
          </a:p>
        </p:txBody>
      </p:sp>
    </p:spTree>
    <p:extLst>
      <p:ext uri="{BB962C8B-B14F-4D97-AF65-F5344CB8AC3E}">
        <p14:creationId xmlns:p14="http://schemas.microsoft.com/office/powerpoint/2010/main" val="234125623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E3C87EDE-116A-4691-A4DF-061EA00B6C18}"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56</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73730" name="Rectangle 2"/>
          <p:cNvSpPr>
            <a:spLocks noGrp="1" noRot="1" noChangeAspect="1" noChangeArrowheads="1" noTextEdit="1"/>
          </p:cNvSpPr>
          <p:nvPr>
            <p:ph type="sldImg"/>
          </p:nvPr>
        </p:nvSpPr>
        <p:spPr>
          <a:xfrm>
            <a:off x="1187450" y="703263"/>
            <a:ext cx="4622800" cy="3467100"/>
          </a:xfrm>
          <a:ln/>
        </p:spPr>
      </p:sp>
      <p:sp>
        <p:nvSpPr>
          <p:cNvPr id="73731"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19599656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79A28225-7E5D-4105-AF50-B66487E7EB00}"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57</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74754" name="Rectangle 2"/>
          <p:cNvSpPr>
            <a:spLocks noGrp="1" noRot="1" noChangeAspect="1" noChangeArrowheads="1" noTextEdit="1"/>
          </p:cNvSpPr>
          <p:nvPr>
            <p:ph type="sldImg"/>
          </p:nvPr>
        </p:nvSpPr>
        <p:spPr>
          <a:xfrm>
            <a:off x="1187450" y="703263"/>
            <a:ext cx="4622800" cy="3467100"/>
          </a:xfrm>
          <a:ln/>
        </p:spPr>
      </p:sp>
      <p:sp>
        <p:nvSpPr>
          <p:cNvPr id="74755"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59018352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79A28225-7E5D-4105-AF50-B66487E7EB00}"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58</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74754" name="Rectangle 2"/>
          <p:cNvSpPr>
            <a:spLocks noGrp="1" noRot="1" noChangeAspect="1" noChangeArrowheads="1" noTextEdit="1"/>
          </p:cNvSpPr>
          <p:nvPr>
            <p:ph type="sldImg"/>
          </p:nvPr>
        </p:nvSpPr>
        <p:spPr>
          <a:xfrm>
            <a:off x="1187450" y="703263"/>
            <a:ext cx="4622800" cy="3467100"/>
          </a:xfrm>
          <a:ln/>
        </p:spPr>
      </p:sp>
      <p:sp>
        <p:nvSpPr>
          <p:cNvPr id="74755"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03337335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E20C9E32-697E-489A-B64D-FE4953CC062F}"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59</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75778" name="Rectangle 2"/>
          <p:cNvSpPr>
            <a:spLocks noGrp="1" noRot="1" noChangeAspect="1" noChangeArrowheads="1" noTextEdit="1"/>
          </p:cNvSpPr>
          <p:nvPr>
            <p:ph type="sldImg"/>
          </p:nvPr>
        </p:nvSpPr>
        <p:spPr>
          <a:xfrm>
            <a:off x="1187450" y="703263"/>
            <a:ext cx="4622800" cy="3467100"/>
          </a:xfrm>
          <a:ln/>
        </p:spPr>
      </p:sp>
      <p:sp>
        <p:nvSpPr>
          <p:cNvPr id="75779"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46103398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99813B39-7E0E-475A-9EBE-5ED71E411FC7}"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60</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76802" name="Rectangle 2"/>
          <p:cNvSpPr>
            <a:spLocks noGrp="1" noRot="1" noChangeAspect="1" noChangeArrowheads="1" noTextEdit="1"/>
          </p:cNvSpPr>
          <p:nvPr>
            <p:ph type="sldImg"/>
          </p:nvPr>
        </p:nvSpPr>
        <p:spPr>
          <a:xfrm>
            <a:off x="1187450" y="703263"/>
            <a:ext cx="4622800" cy="3467100"/>
          </a:xfrm>
          <a:ln/>
        </p:spPr>
      </p:sp>
      <p:sp>
        <p:nvSpPr>
          <p:cNvPr id="76803"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3348408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3</a:t>
            </a:fld>
            <a:endParaRPr lang="en-US" altLang="en-US"/>
          </a:p>
        </p:txBody>
      </p:sp>
    </p:spTree>
    <p:extLst>
      <p:ext uri="{BB962C8B-B14F-4D97-AF65-F5344CB8AC3E}">
        <p14:creationId xmlns:p14="http://schemas.microsoft.com/office/powerpoint/2010/main" val="36586900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2C57A01C-1044-4195-A3E2-2CD774BF6255}"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61</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77826" name="Rectangle 2"/>
          <p:cNvSpPr>
            <a:spLocks noGrp="1" noRot="1" noChangeAspect="1" noChangeArrowheads="1" noTextEdit="1"/>
          </p:cNvSpPr>
          <p:nvPr>
            <p:ph type="sldImg"/>
          </p:nvPr>
        </p:nvSpPr>
        <p:spPr>
          <a:xfrm>
            <a:off x="1187450" y="703263"/>
            <a:ext cx="4622800" cy="3467100"/>
          </a:xfrm>
          <a:ln/>
        </p:spPr>
      </p:sp>
      <p:sp>
        <p:nvSpPr>
          <p:cNvPr id="77827"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39584221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66A075BA-FDA7-450B-AD36-61344A2A677E}"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62</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78850" name="Rectangle 2"/>
          <p:cNvSpPr>
            <a:spLocks noGrp="1" noRot="1" noChangeAspect="1" noChangeArrowheads="1" noTextEdit="1"/>
          </p:cNvSpPr>
          <p:nvPr>
            <p:ph type="sldImg"/>
          </p:nvPr>
        </p:nvSpPr>
        <p:spPr>
          <a:ln/>
        </p:spPr>
      </p:sp>
      <p:sp>
        <p:nvSpPr>
          <p:cNvPr id="7885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418109453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CF20BED2-5EAE-4848-8443-B0063BF5F6F2}"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63</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79874" name="Rectangle 2"/>
          <p:cNvSpPr>
            <a:spLocks noGrp="1" noRot="1" noChangeAspect="1" noChangeArrowheads="1" noTextEdit="1"/>
          </p:cNvSpPr>
          <p:nvPr>
            <p:ph type="sldImg"/>
          </p:nvPr>
        </p:nvSpPr>
        <p:spPr>
          <a:ln/>
        </p:spPr>
      </p:sp>
      <p:sp>
        <p:nvSpPr>
          <p:cNvPr id="7987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66789588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63B0D9D7-5294-4E39-8BC0-4C255919E226}"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64</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0898" name="Rectangle 2"/>
          <p:cNvSpPr>
            <a:spLocks noGrp="1" noRot="1" noChangeAspect="1" noChangeArrowheads="1" noTextEdit="1"/>
          </p:cNvSpPr>
          <p:nvPr>
            <p:ph type="sldImg"/>
          </p:nvPr>
        </p:nvSpPr>
        <p:spPr>
          <a:xfrm>
            <a:off x="1187450" y="703263"/>
            <a:ext cx="4622800" cy="3467100"/>
          </a:xfrm>
          <a:ln/>
        </p:spPr>
      </p:sp>
      <p:sp>
        <p:nvSpPr>
          <p:cNvPr id="80899"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68074997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1BF508FA-5199-4AA3-8922-94158B684B67}"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65</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1922" name="Rectangle 2"/>
          <p:cNvSpPr>
            <a:spLocks noChangeArrowheads="1"/>
          </p:cNvSpPr>
          <p:nvPr/>
        </p:nvSpPr>
        <p:spPr bwMode="auto">
          <a:xfrm>
            <a:off x="3965991" y="1"/>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1923" name="Rectangle 3"/>
          <p:cNvSpPr>
            <a:spLocks noChangeArrowheads="1"/>
          </p:cNvSpPr>
          <p:nvPr/>
        </p:nvSpPr>
        <p:spPr bwMode="auto">
          <a:xfrm>
            <a:off x="3965991" y="8821402"/>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903" tIns="45146" rIns="91903" bIns="45146" anchor="b"/>
          <a:lstStyle>
            <a:lvl1pPr defTabSz="930275" eaLnBrk="0" hangingPunct="0">
              <a:defRPr sz="2400">
                <a:solidFill>
                  <a:schemeClr val="tx1"/>
                </a:solidFill>
                <a:latin typeface="Helvetica" panose="020B0604020202020204" pitchFamily="34" charset="0"/>
                <a:ea typeface="MS PGothic" panose="020B0600070205080204" pitchFamily="34" charset="-128"/>
              </a:defRPr>
            </a:lvl1pPr>
            <a:lvl2pPr marL="742950" indent="-285750" defTabSz="930275"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defTabSz="930275"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defTabSz="930275"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defTabSz="930275"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r>
              <a:rPr kumimoji="0" lang="en-US" altLang="en-US" sz="13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rPr>
              <a:t>2</a:t>
            </a:r>
          </a:p>
        </p:txBody>
      </p:sp>
      <p:sp>
        <p:nvSpPr>
          <p:cNvPr id="81924" name="Rectangle 4"/>
          <p:cNvSpPr>
            <a:spLocks noChangeArrowheads="1"/>
          </p:cNvSpPr>
          <p:nvPr/>
        </p:nvSpPr>
        <p:spPr bwMode="auto">
          <a:xfrm>
            <a:off x="0" y="8821402"/>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1925" name="Rectangle 5"/>
          <p:cNvSpPr>
            <a:spLocks noChangeArrowheads="1"/>
          </p:cNvSpPr>
          <p:nvPr/>
        </p:nvSpPr>
        <p:spPr bwMode="auto">
          <a:xfrm>
            <a:off x="0" y="1"/>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1926" name="Rectangle 6"/>
          <p:cNvSpPr>
            <a:spLocks noGrp="1" noRot="1" noChangeAspect="1" noChangeArrowheads="1" noTextEdit="1"/>
          </p:cNvSpPr>
          <p:nvPr>
            <p:ph type="sldImg"/>
          </p:nvPr>
        </p:nvSpPr>
        <p:spPr>
          <a:xfrm>
            <a:off x="417513" y="703263"/>
            <a:ext cx="6162675" cy="3467100"/>
          </a:xfrm>
          <a:ln w="12700" cap="flat"/>
        </p:spPr>
      </p:sp>
      <p:sp>
        <p:nvSpPr>
          <p:cNvPr id="81927" name="Rectangle 7"/>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903" tIns="45146" rIns="91903" bIns="45146" anchor="ctr"/>
          <a:lstStyle/>
          <a:p>
            <a:endParaRPr lang="en-US" altLang="en-US"/>
          </a:p>
        </p:txBody>
      </p:sp>
    </p:spTree>
    <p:extLst>
      <p:ext uri="{BB962C8B-B14F-4D97-AF65-F5344CB8AC3E}">
        <p14:creationId xmlns:p14="http://schemas.microsoft.com/office/powerpoint/2010/main" val="207442038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C0D8CA25-AE75-4191-8B01-FE9755FBC192}"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66</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2946" name="Rectangle 2"/>
          <p:cNvSpPr>
            <a:spLocks noChangeArrowheads="1"/>
          </p:cNvSpPr>
          <p:nvPr/>
        </p:nvSpPr>
        <p:spPr bwMode="auto">
          <a:xfrm>
            <a:off x="3965991" y="1"/>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2947" name="Rectangle 3"/>
          <p:cNvSpPr>
            <a:spLocks noChangeArrowheads="1"/>
          </p:cNvSpPr>
          <p:nvPr/>
        </p:nvSpPr>
        <p:spPr bwMode="auto">
          <a:xfrm>
            <a:off x="3965991" y="8821402"/>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903" tIns="45146" rIns="91903" bIns="45146" anchor="b"/>
          <a:lstStyle>
            <a:lvl1pPr defTabSz="930275" eaLnBrk="0" hangingPunct="0">
              <a:defRPr sz="2400">
                <a:solidFill>
                  <a:schemeClr val="tx1"/>
                </a:solidFill>
                <a:latin typeface="Helvetica" panose="020B0604020202020204" pitchFamily="34" charset="0"/>
                <a:ea typeface="MS PGothic" panose="020B0600070205080204" pitchFamily="34" charset="-128"/>
              </a:defRPr>
            </a:lvl1pPr>
            <a:lvl2pPr marL="742950" indent="-285750" defTabSz="930275"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defTabSz="930275"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defTabSz="930275"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defTabSz="930275"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r>
              <a:rPr kumimoji="0" lang="en-US" altLang="en-US" sz="13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rPr>
              <a:t>3</a:t>
            </a:r>
          </a:p>
        </p:txBody>
      </p:sp>
      <p:sp>
        <p:nvSpPr>
          <p:cNvPr id="82948" name="Rectangle 4"/>
          <p:cNvSpPr>
            <a:spLocks noChangeArrowheads="1"/>
          </p:cNvSpPr>
          <p:nvPr/>
        </p:nvSpPr>
        <p:spPr bwMode="auto">
          <a:xfrm>
            <a:off x="0" y="8821402"/>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2949" name="Rectangle 5"/>
          <p:cNvSpPr>
            <a:spLocks noChangeArrowheads="1"/>
          </p:cNvSpPr>
          <p:nvPr/>
        </p:nvSpPr>
        <p:spPr bwMode="auto">
          <a:xfrm>
            <a:off x="0" y="1"/>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2950" name="Rectangle 6"/>
          <p:cNvSpPr>
            <a:spLocks noGrp="1" noRot="1" noChangeAspect="1" noChangeArrowheads="1" noTextEdit="1"/>
          </p:cNvSpPr>
          <p:nvPr>
            <p:ph type="sldImg"/>
          </p:nvPr>
        </p:nvSpPr>
        <p:spPr>
          <a:xfrm>
            <a:off x="1187450" y="703263"/>
            <a:ext cx="4622800" cy="3467100"/>
          </a:xfrm>
          <a:ln w="12700" cap="flat"/>
        </p:spPr>
      </p:sp>
      <p:sp>
        <p:nvSpPr>
          <p:cNvPr id="82951" name="Rectangle 7"/>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903" tIns="45146" rIns="91903" bIns="45146" anchor="ctr"/>
          <a:lstStyle/>
          <a:p>
            <a:endParaRPr lang="en-US" altLang="en-US"/>
          </a:p>
        </p:txBody>
      </p:sp>
    </p:spTree>
    <p:extLst>
      <p:ext uri="{BB962C8B-B14F-4D97-AF65-F5344CB8AC3E}">
        <p14:creationId xmlns:p14="http://schemas.microsoft.com/office/powerpoint/2010/main" val="356246927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B41C928F-F266-4AE9-9955-5DF263458FBB}"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67</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3970" name="Rectangle 2"/>
          <p:cNvSpPr>
            <a:spLocks noChangeArrowheads="1"/>
          </p:cNvSpPr>
          <p:nvPr/>
        </p:nvSpPr>
        <p:spPr bwMode="auto">
          <a:xfrm>
            <a:off x="3965991" y="1"/>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3971" name="Rectangle 3"/>
          <p:cNvSpPr>
            <a:spLocks noChangeArrowheads="1"/>
          </p:cNvSpPr>
          <p:nvPr/>
        </p:nvSpPr>
        <p:spPr bwMode="auto">
          <a:xfrm>
            <a:off x="3965991" y="8821402"/>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903" tIns="45146" rIns="91903" bIns="45146" anchor="b"/>
          <a:lstStyle>
            <a:lvl1pPr defTabSz="930275" eaLnBrk="0" hangingPunct="0">
              <a:defRPr sz="2400">
                <a:solidFill>
                  <a:schemeClr val="tx1"/>
                </a:solidFill>
                <a:latin typeface="Helvetica" panose="020B0604020202020204" pitchFamily="34" charset="0"/>
                <a:ea typeface="MS PGothic" panose="020B0600070205080204" pitchFamily="34" charset="-128"/>
              </a:defRPr>
            </a:lvl1pPr>
            <a:lvl2pPr marL="742950" indent="-285750" defTabSz="930275"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defTabSz="930275"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defTabSz="930275"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defTabSz="930275"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r>
              <a:rPr kumimoji="0" lang="en-US" altLang="en-US" sz="13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rPr>
              <a:t>4</a:t>
            </a:r>
          </a:p>
        </p:txBody>
      </p:sp>
      <p:sp>
        <p:nvSpPr>
          <p:cNvPr id="83972" name="Rectangle 4"/>
          <p:cNvSpPr>
            <a:spLocks noChangeArrowheads="1"/>
          </p:cNvSpPr>
          <p:nvPr/>
        </p:nvSpPr>
        <p:spPr bwMode="auto">
          <a:xfrm>
            <a:off x="0" y="8821402"/>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3973" name="Rectangle 5"/>
          <p:cNvSpPr>
            <a:spLocks noChangeArrowheads="1"/>
          </p:cNvSpPr>
          <p:nvPr/>
        </p:nvSpPr>
        <p:spPr bwMode="auto">
          <a:xfrm>
            <a:off x="0" y="1"/>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3974" name="Rectangle 6"/>
          <p:cNvSpPr>
            <a:spLocks noGrp="1" noRot="1" noChangeAspect="1" noChangeArrowheads="1" noTextEdit="1"/>
          </p:cNvSpPr>
          <p:nvPr>
            <p:ph type="sldImg"/>
          </p:nvPr>
        </p:nvSpPr>
        <p:spPr>
          <a:xfrm>
            <a:off x="1187450" y="703263"/>
            <a:ext cx="4622800" cy="3467100"/>
          </a:xfrm>
          <a:ln w="12700" cap="flat"/>
        </p:spPr>
      </p:sp>
      <p:sp>
        <p:nvSpPr>
          <p:cNvPr id="83975" name="Rectangle 7"/>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903" tIns="45146" rIns="91903" bIns="45146" anchor="ctr"/>
          <a:lstStyle/>
          <a:p>
            <a:endParaRPr lang="en-US" altLang="en-US"/>
          </a:p>
        </p:txBody>
      </p:sp>
    </p:spTree>
    <p:extLst>
      <p:ext uri="{BB962C8B-B14F-4D97-AF65-F5344CB8AC3E}">
        <p14:creationId xmlns:p14="http://schemas.microsoft.com/office/powerpoint/2010/main" val="225803954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5FB4B8FB-1017-465D-AFBF-5BF5BCE81005}"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68</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4994" name="Rectangle 2"/>
          <p:cNvSpPr>
            <a:spLocks noChangeArrowheads="1"/>
          </p:cNvSpPr>
          <p:nvPr/>
        </p:nvSpPr>
        <p:spPr bwMode="auto">
          <a:xfrm>
            <a:off x="3965991" y="1"/>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4995" name="Rectangle 3"/>
          <p:cNvSpPr>
            <a:spLocks noChangeArrowheads="1"/>
          </p:cNvSpPr>
          <p:nvPr/>
        </p:nvSpPr>
        <p:spPr bwMode="auto">
          <a:xfrm>
            <a:off x="3965991" y="8821402"/>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903" tIns="45146" rIns="91903" bIns="45146" anchor="b"/>
          <a:lstStyle>
            <a:lvl1pPr defTabSz="930275" eaLnBrk="0" hangingPunct="0">
              <a:defRPr sz="2400">
                <a:solidFill>
                  <a:schemeClr val="tx1"/>
                </a:solidFill>
                <a:latin typeface="Helvetica" panose="020B0604020202020204" pitchFamily="34" charset="0"/>
                <a:ea typeface="MS PGothic" panose="020B0600070205080204" pitchFamily="34" charset="-128"/>
              </a:defRPr>
            </a:lvl1pPr>
            <a:lvl2pPr marL="742950" indent="-285750" defTabSz="930275"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defTabSz="930275"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defTabSz="930275"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defTabSz="930275"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r>
              <a:rPr kumimoji="0" lang="en-US" altLang="en-US" sz="13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rPr>
              <a:t>5</a:t>
            </a:r>
          </a:p>
        </p:txBody>
      </p:sp>
      <p:sp>
        <p:nvSpPr>
          <p:cNvPr id="84996" name="Rectangle 4"/>
          <p:cNvSpPr>
            <a:spLocks noChangeArrowheads="1"/>
          </p:cNvSpPr>
          <p:nvPr/>
        </p:nvSpPr>
        <p:spPr bwMode="auto">
          <a:xfrm>
            <a:off x="0" y="8821402"/>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4997" name="Rectangle 5"/>
          <p:cNvSpPr>
            <a:spLocks noChangeArrowheads="1"/>
          </p:cNvSpPr>
          <p:nvPr/>
        </p:nvSpPr>
        <p:spPr bwMode="auto">
          <a:xfrm>
            <a:off x="0" y="1"/>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4998" name="Rectangle 6"/>
          <p:cNvSpPr>
            <a:spLocks noGrp="1" noRot="1" noChangeAspect="1" noChangeArrowheads="1" noTextEdit="1"/>
          </p:cNvSpPr>
          <p:nvPr>
            <p:ph type="sldImg"/>
          </p:nvPr>
        </p:nvSpPr>
        <p:spPr>
          <a:xfrm>
            <a:off x="1187450" y="703263"/>
            <a:ext cx="4622800" cy="3467100"/>
          </a:xfrm>
          <a:ln w="12700" cap="flat"/>
        </p:spPr>
      </p:sp>
      <p:sp>
        <p:nvSpPr>
          <p:cNvPr id="84999" name="Rectangle 7"/>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903" tIns="45146" rIns="91903" bIns="45146" anchor="ctr"/>
          <a:lstStyle/>
          <a:p>
            <a:endParaRPr lang="en-US" altLang="en-US"/>
          </a:p>
        </p:txBody>
      </p:sp>
    </p:spTree>
    <p:extLst>
      <p:ext uri="{BB962C8B-B14F-4D97-AF65-F5344CB8AC3E}">
        <p14:creationId xmlns:p14="http://schemas.microsoft.com/office/powerpoint/2010/main" val="318252442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EE7B9E48-CE28-477B-AF14-CB4F875872B7}"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69</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6018" name="Rectangle 2"/>
          <p:cNvSpPr>
            <a:spLocks noChangeArrowheads="1"/>
          </p:cNvSpPr>
          <p:nvPr/>
        </p:nvSpPr>
        <p:spPr bwMode="auto">
          <a:xfrm>
            <a:off x="3965991" y="1"/>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6019" name="Rectangle 3"/>
          <p:cNvSpPr>
            <a:spLocks noChangeArrowheads="1"/>
          </p:cNvSpPr>
          <p:nvPr/>
        </p:nvSpPr>
        <p:spPr bwMode="auto">
          <a:xfrm>
            <a:off x="3965991" y="8821402"/>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903" tIns="45146" rIns="91903" bIns="45146" anchor="b"/>
          <a:lstStyle>
            <a:lvl1pPr defTabSz="930275" eaLnBrk="0" hangingPunct="0">
              <a:defRPr sz="2400">
                <a:solidFill>
                  <a:schemeClr val="tx1"/>
                </a:solidFill>
                <a:latin typeface="Helvetica" panose="020B0604020202020204" pitchFamily="34" charset="0"/>
                <a:ea typeface="MS PGothic" panose="020B0600070205080204" pitchFamily="34" charset="-128"/>
              </a:defRPr>
            </a:lvl1pPr>
            <a:lvl2pPr marL="742950" indent="-285750" defTabSz="930275"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defTabSz="930275"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defTabSz="930275"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defTabSz="930275"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r>
              <a:rPr kumimoji="0" lang="en-US" altLang="en-US" sz="13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rPr>
              <a:t>5</a:t>
            </a:r>
          </a:p>
        </p:txBody>
      </p:sp>
      <p:sp>
        <p:nvSpPr>
          <p:cNvPr id="86020" name="Rectangle 4"/>
          <p:cNvSpPr>
            <a:spLocks noChangeArrowheads="1"/>
          </p:cNvSpPr>
          <p:nvPr/>
        </p:nvSpPr>
        <p:spPr bwMode="auto">
          <a:xfrm>
            <a:off x="0" y="8821402"/>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6021" name="Rectangle 5"/>
          <p:cNvSpPr>
            <a:spLocks noChangeArrowheads="1"/>
          </p:cNvSpPr>
          <p:nvPr/>
        </p:nvSpPr>
        <p:spPr bwMode="auto">
          <a:xfrm>
            <a:off x="0" y="1"/>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6022" name="Rectangle 6"/>
          <p:cNvSpPr>
            <a:spLocks noGrp="1" noRot="1" noChangeAspect="1" noChangeArrowheads="1" noTextEdit="1"/>
          </p:cNvSpPr>
          <p:nvPr>
            <p:ph type="sldImg"/>
          </p:nvPr>
        </p:nvSpPr>
        <p:spPr>
          <a:xfrm>
            <a:off x="1187450" y="703263"/>
            <a:ext cx="4622800" cy="3467100"/>
          </a:xfrm>
          <a:ln w="12700" cap="flat"/>
        </p:spPr>
      </p:sp>
      <p:sp>
        <p:nvSpPr>
          <p:cNvPr id="86023" name="Rectangle 7"/>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903" tIns="45146" rIns="91903" bIns="45146" anchor="ctr"/>
          <a:lstStyle/>
          <a:p>
            <a:endParaRPr lang="en-US" altLang="en-US"/>
          </a:p>
        </p:txBody>
      </p:sp>
    </p:spTree>
    <p:extLst>
      <p:ext uri="{BB962C8B-B14F-4D97-AF65-F5344CB8AC3E}">
        <p14:creationId xmlns:p14="http://schemas.microsoft.com/office/powerpoint/2010/main" val="67046363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9E067567-7C0E-4623-97F7-3AB1CFA84628}"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70</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7042" name="Rectangle 2"/>
          <p:cNvSpPr>
            <a:spLocks noChangeArrowheads="1"/>
          </p:cNvSpPr>
          <p:nvPr/>
        </p:nvSpPr>
        <p:spPr bwMode="auto">
          <a:xfrm>
            <a:off x="3965991" y="1"/>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7043" name="Rectangle 3"/>
          <p:cNvSpPr>
            <a:spLocks noChangeArrowheads="1"/>
          </p:cNvSpPr>
          <p:nvPr/>
        </p:nvSpPr>
        <p:spPr bwMode="auto">
          <a:xfrm>
            <a:off x="3965991" y="8821402"/>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903" tIns="45146" rIns="91903" bIns="45146" anchor="b"/>
          <a:lstStyle>
            <a:lvl1pPr defTabSz="930275" eaLnBrk="0" hangingPunct="0">
              <a:defRPr sz="2400">
                <a:solidFill>
                  <a:schemeClr val="tx1"/>
                </a:solidFill>
                <a:latin typeface="Helvetica" panose="020B0604020202020204" pitchFamily="34" charset="0"/>
                <a:ea typeface="MS PGothic" panose="020B0600070205080204" pitchFamily="34" charset="-128"/>
              </a:defRPr>
            </a:lvl1pPr>
            <a:lvl2pPr marL="742950" indent="-285750" defTabSz="930275"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defTabSz="930275"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defTabSz="930275"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defTabSz="930275"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r>
              <a:rPr kumimoji="0" lang="en-US" altLang="en-US" sz="13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rPr>
              <a:t>6</a:t>
            </a:r>
          </a:p>
        </p:txBody>
      </p:sp>
      <p:sp>
        <p:nvSpPr>
          <p:cNvPr id="87044" name="Rectangle 4"/>
          <p:cNvSpPr>
            <a:spLocks noChangeArrowheads="1"/>
          </p:cNvSpPr>
          <p:nvPr/>
        </p:nvSpPr>
        <p:spPr bwMode="auto">
          <a:xfrm>
            <a:off x="0" y="8821402"/>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7045" name="Rectangle 5"/>
          <p:cNvSpPr>
            <a:spLocks noChangeArrowheads="1"/>
          </p:cNvSpPr>
          <p:nvPr/>
        </p:nvSpPr>
        <p:spPr bwMode="auto">
          <a:xfrm>
            <a:off x="0" y="1"/>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7046" name="Rectangle 6"/>
          <p:cNvSpPr>
            <a:spLocks noGrp="1" noRot="1" noChangeAspect="1" noChangeArrowheads="1" noTextEdit="1"/>
          </p:cNvSpPr>
          <p:nvPr>
            <p:ph type="sldImg"/>
          </p:nvPr>
        </p:nvSpPr>
        <p:spPr>
          <a:xfrm>
            <a:off x="1187450" y="703263"/>
            <a:ext cx="4622800" cy="3467100"/>
          </a:xfrm>
          <a:ln w="12700" cap="flat"/>
        </p:spPr>
      </p:sp>
      <p:sp>
        <p:nvSpPr>
          <p:cNvPr id="87047" name="Rectangle 7"/>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903" tIns="45146" rIns="91903" bIns="45146" anchor="ctr"/>
          <a:lstStyle/>
          <a:p>
            <a:endParaRPr lang="en-US" altLang="en-US"/>
          </a:p>
        </p:txBody>
      </p:sp>
    </p:spTree>
    <p:extLst>
      <p:ext uri="{BB962C8B-B14F-4D97-AF65-F5344CB8AC3E}">
        <p14:creationId xmlns:p14="http://schemas.microsoft.com/office/powerpoint/2010/main" val="11168435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5</a:t>
            </a:fld>
            <a:endParaRPr lang="en-US" altLang="en-US"/>
          </a:p>
        </p:txBody>
      </p:sp>
    </p:spTree>
    <p:extLst>
      <p:ext uri="{BB962C8B-B14F-4D97-AF65-F5344CB8AC3E}">
        <p14:creationId xmlns:p14="http://schemas.microsoft.com/office/powerpoint/2010/main" val="158298438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86D0189D-E517-438B-9693-2812E02CF692}"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71</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8066" name="Rectangle 2"/>
          <p:cNvSpPr>
            <a:spLocks noChangeArrowheads="1"/>
          </p:cNvSpPr>
          <p:nvPr/>
        </p:nvSpPr>
        <p:spPr bwMode="auto">
          <a:xfrm>
            <a:off x="3965991" y="1"/>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8067" name="Rectangle 3"/>
          <p:cNvSpPr>
            <a:spLocks noChangeArrowheads="1"/>
          </p:cNvSpPr>
          <p:nvPr/>
        </p:nvSpPr>
        <p:spPr bwMode="auto">
          <a:xfrm>
            <a:off x="3965991" y="8821402"/>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903" tIns="45146" rIns="91903" bIns="45146" anchor="b"/>
          <a:lstStyle>
            <a:lvl1pPr defTabSz="930275" eaLnBrk="0" hangingPunct="0">
              <a:defRPr sz="2400">
                <a:solidFill>
                  <a:schemeClr val="tx1"/>
                </a:solidFill>
                <a:latin typeface="Helvetica" panose="020B0604020202020204" pitchFamily="34" charset="0"/>
                <a:ea typeface="MS PGothic" panose="020B0600070205080204" pitchFamily="34" charset="-128"/>
              </a:defRPr>
            </a:lvl1pPr>
            <a:lvl2pPr marL="742950" indent="-285750" defTabSz="930275"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defTabSz="930275"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defTabSz="930275"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defTabSz="930275"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r>
              <a:rPr kumimoji="0" lang="en-US" altLang="en-US" sz="13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rPr>
              <a:t>8</a:t>
            </a:r>
          </a:p>
        </p:txBody>
      </p:sp>
      <p:sp>
        <p:nvSpPr>
          <p:cNvPr id="88068" name="Rectangle 4"/>
          <p:cNvSpPr>
            <a:spLocks noChangeArrowheads="1"/>
          </p:cNvSpPr>
          <p:nvPr/>
        </p:nvSpPr>
        <p:spPr bwMode="auto">
          <a:xfrm>
            <a:off x="0" y="8821402"/>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8069" name="Rectangle 5"/>
          <p:cNvSpPr>
            <a:spLocks noChangeArrowheads="1"/>
          </p:cNvSpPr>
          <p:nvPr/>
        </p:nvSpPr>
        <p:spPr bwMode="auto">
          <a:xfrm>
            <a:off x="0" y="1"/>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8070" name="Rectangle 6"/>
          <p:cNvSpPr>
            <a:spLocks noGrp="1" noRot="1" noChangeAspect="1" noChangeArrowheads="1" noTextEdit="1"/>
          </p:cNvSpPr>
          <p:nvPr>
            <p:ph type="sldImg"/>
          </p:nvPr>
        </p:nvSpPr>
        <p:spPr>
          <a:xfrm>
            <a:off x="1187450" y="703263"/>
            <a:ext cx="4622800" cy="3467100"/>
          </a:xfrm>
          <a:ln w="12700" cap="flat"/>
        </p:spPr>
      </p:sp>
      <p:sp>
        <p:nvSpPr>
          <p:cNvPr id="88071" name="Rectangle 7"/>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903" tIns="45146" rIns="91903" bIns="45146" anchor="ctr"/>
          <a:lstStyle/>
          <a:p>
            <a:endParaRPr lang="en-US" altLang="en-US"/>
          </a:p>
        </p:txBody>
      </p:sp>
    </p:spTree>
    <p:extLst>
      <p:ext uri="{BB962C8B-B14F-4D97-AF65-F5344CB8AC3E}">
        <p14:creationId xmlns:p14="http://schemas.microsoft.com/office/powerpoint/2010/main" val="197894422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B6B19D27-1D9D-4EFF-A2A6-3367138C3034}"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72</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90114" name="Rectangle 2"/>
          <p:cNvSpPr>
            <a:spLocks noChangeArrowheads="1"/>
          </p:cNvSpPr>
          <p:nvPr/>
        </p:nvSpPr>
        <p:spPr bwMode="auto">
          <a:xfrm>
            <a:off x="3965991" y="1"/>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90115" name="Rectangle 3"/>
          <p:cNvSpPr>
            <a:spLocks noChangeArrowheads="1"/>
          </p:cNvSpPr>
          <p:nvPr/>
        </p:nvSpPr>
        <p:spPr bwMode="auto">
          <a:xfrm>
            <a:off x="3965991" y="8821402"/>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903" tIns="45146" rIns="91903" bIns="45146" anchor="b"/>
          <a:lstStyle>
            <a:lvl1pPr defTabSz="930275" eaLnBrk="0" hangingPunct="0">
              <a:defRPr sz="2400">
                <a:solidFill>
                  <a:schemeClr val="tx1"/>
                </a:solidFill>
                <a:latin typeface="Helvetica" panose="020B0604020202020204" pitchFamily="34" charset="0"/>
                <a:ea typeface="MS PGothic" panose="020B0600070205080204" pitchFamily="34" charset="-128"/>
              </a:defRPr>
            </a:lvl1pPr>
            <a:lvl2pPr marL="742950" indent="-285750" defTabSz="930275"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defTabSz="930275"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defTabSz="930275"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defTabSz="930275"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r>
              <a:rPr kumimoji="0" lang="en-US" altLang="en-US" sz="13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rPr>
              <a:t>9</a:t>
            </a:r>
          </a:p>
        </p:txBody>
      </p:sp>
      <p:sp>
        <p:nvSpPr>
          <p:cNvPr id="90116" name="Rectangle 4"/>
          <p:cNvSpPr>
            <a:spLocks noChangeArrowheads="1"/>
          </p:cNvSpPr>
          <p:nvPr/>
        </p:nvSpPr>
        <p:spPr bwMode="auto">
          <a:xfrm>
            <a:off x="0" y="8821402"/>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90117" name="Rectangle 5"/>
          <p:cNvSpPr>
            <a:spLocks noChangeArrowheads="1"/>
          </p:cNvSpPr>
          <p:nvPr/>
        </p:nvSpPr>
        <p:spPr bwMode="auto">
          <a:xfrm>
            <a:off x="0" y="1"/>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90118" name="Rectangle 6"/>
          <p:cNvSpPr>
            <a:spLocks noGrp="1" noRot="1" noChangeAspect="1" noChangeArrowheads="1" noTextEdit="1"/>
          </p:cNvSpPr>
          <p:nvPr>
            <p:ph type="sldImg"/>
          </p:nvPr>
        </p:nvSpPr>
        <p:spPr>
          <a:xfrm>
            <a:off x="1187450" y="703263"/>
            <a:ext cx="4622800" cy="3467100"/>
          </a:xfrm>
          <a:ln w="12700" cap="flat"/>
        </p:spPr>
      </p:sp>
      <p:sp>
        <p:nvSpPr>
          <p:cNvPr id="90119" name="Rectangle 7"/>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903" tIns="45146" rIns="91903" bIns="45146" anchor="ctr"/>
          <a:lstStyle/>
          <a:p>
            <a:endParaRPr lang="en-US" altLang="en-US"/>
          </a:p>
        </p:txBody>
      </p:sp>
    </p:spTree>
    <p:extLst>
      <p:ext uri="{BB962C8B-B14F-4D97-AF65-F5344CB8AC3E}">
        <p14:creationId xmlns:p14="http://schemas.microsoft.com/office/powerpoint/2010/main" val="180590509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90F971D5-882D-4233-A30D-FAEDE4CA6E84}"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73</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91138" name="Rectangle 2"/>
          <p:cNvSpPr>
            <a:spLocks noChangeArrowheads="1"/>
          </p:cNvSpPr>
          <p:nvPr/>
        </p:nvSpPr>
        <p:spPr bwMode="auto">
          <a:xfrm>
            <a:off x="3965991" y="1"/>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91139" name="Rectangle 3"/>
          <p:cNvSpPr>
            <a:spLocks noChangeArrowheads="1"/>
          </p:cNvSpPr>
          <p:nvPr/>
        </p:nvSpPr>
        <p:spPr bwMode="auto">
          <a:xfrm>
            <a:off x="3965991" y="8821402"/>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903" tIns="45146" rIns="91903" bIns="45146" anchor="b"/>
          <a:lstStyle>
            <a:lvl1pPr defTabSz="930275" eaLnBrk="0" hangingPunct="0">
              <a:defRPr sz="2400">
                <a:solidFill>
                  <a:schemeClr val="tx1"/>
                </a:solidFill>
                <a:latin typeface="Helvetica" panose="020B0604020202020204" pitchFamily="34" charset="0"/>
                <a:ea typeface="MS PGothic" panose="020B0600070205080204" pitchFamily="34" charset="-128"/>
              </a:defRPr>
            </a:lvl1pPr>
            <a:lvl2pPr marL="742950" indent="-285750" defTabSz="930275"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defTabSz="930275"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defTabSz="930275"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defTabSz="930275"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r>
              <a:rPr kumimoji="0" lang="en-US" altLang="en-US" sz="13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rPr>
              <a:t>9</a:t>
            </a:r>
          </a:p>
        </p:txBody>
      </p:sp>
      <p:sp>
        <p:nvSpPr>
          <p:cNvPr id="91140" name="Rectangle 4"/>
          <p:cNvSpPr>
            <a:spLocks noChangeArrowheads="1"/>
          </p:cNvSpPr>
          <p:nvPr/>
        </p:nvSpPr>
        <p:spPr bwMode="auto">
          <a:xfrm>
            <a:off x="0" y="8821402"/>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91141" name="Rectangle 5"/>
          <p:cNvSpPr>
            <a:spLocks noChangeArrowheads="1"/>
          </p:cNvSpPr>
          <p:nvPr/>
        </p:nvSpPr>
        <p:spPr bwMode="auto">
          <a:xfrm>
            <a:off x="0" y="1"/>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91142" name="Rectangle 6"/>
          <p:cNvSpPr>
            <a:spLocks noGrp="1" noRot="1" noChangeAspect="1" noChangeArrowheads="1" noTextEdit="1"/>
          </p:cNvSpPr>
          <p:nvPr>
            <p:ph type="sldImg"/>
          </p:nvPr>
        </p:nvSpPr>
        <p:spPr>
          <a:xfrm>
            <a:off x="1187450" y="703263"/>
            <a:ext cx="4622800" cy="3467100"/>
          </a:xfrm>
          <a:ln w="12700" cap="flat"/>
        </p:spPr>
      </p:sp>
      <p:sp>
        <p:nvSpPr>
          <p:cNvPr id="91143" name="Rectangle 7"/>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903" tIns="45146" rIns="91903" bIns="45146" anchor="ctr"/>
          <a:lstStyle/>
          <a:p>
            <a:endParaRPr lang="en-US" altLang="en-US"/>
          </a:p>
        </p:txBody>
      </p:sp>
    </p:spTree>
    <p:extLst>
      <p:ext uri="{BB962C8B-B14F-4D97-AF65-F5344CB8AC3E}">
        <p14:creationId xmlns:p14="http://schemas.microsoft.com/office/powerpoint/2010/main" val="248848355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C6591C42-4AD5-4528-9EC3-61D5E9BDFCDD}"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74</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02402" name="Rectangle 2"/>
          <p:cNvSpPr>
            <a:spLocks noGrp="1" noRot="1" noChangeAspect="1" noChangeArrowheads="1" noTextEdit="1"/>
          </p:cNvSpPr>
          <p:nvPr>
            <p:ph type="sldImg"/>
          </p:nvPr>
        </p:nvSpPr>
        <p:spPr>
          <a:xfrm>
            <a:off x="417513" y="703263"/>
            <a:ext cx="6162675" cy="3467100"/>
          </a:xfrm>
          <a:ln/>
        </p:spPr>
      </p:sp>
      <p:sp>
        <p:nvSpPr>
          <p:cNvPr id="102403"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92450232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E9DCB16A-F829-4527-A43B-C46817CDE356}"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75</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03426" name="Rectangle 2"/>
          <p:cNvSpPr>
            <a:spLocks noGrp="1" noRot="1" noChangeAspect="1" noChangeArrowheads="1" noTextEdit="1"/>
          </p:cNvSpPr>
          <p:nvPr>
            <p:ph type="sldImg"/>
          </p:nvPr>
        </p:nvSpPr>
        <p:spPr>
          <a:xfrm>
            <a:off x="1187450" y="703263"/>
            <a:ext cx="4622800" cy="3467100"/>
          </a:xfrm>
          <a:ln/>
        </p:spPr>
      </p:sp>
      <p:sp>
        <p:nvSpPr>
          <p:cNvPr id="103427"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90784190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4BD73B76-F558-45CE-871C-8466EA0D0DF2}"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76</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29026" name="Rectangle 2"/>
          <p:cNvSpPr>
            <a:spLocks noGrp="1" noRot="1" noChangeAspect="1" noChangeArrowheads="1" noTextEdit="1"/>
          </p:cNvSpPr>
          <p:nvPr>
            <p:ph type="sldImg"/>
          </p:nvPr>
        </p:nvSpPr>
        <p:spPr>
          <a:xfrm>
            <a:off x="1187450" y="703263"/>
            <a:ext cx="4622800" cy="3467100"/>
          </a:xfrm>
          <a:ln/>
        </p:spPr>
      </p:sp>
      <p:sp>
        <p:nvSpPr>
          <p:cNvPr id="129027"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36680613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4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E85CE7E0-7666-4352-A4C1-28EF06861AC9}"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77</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30050" name="Rectangle 2"/>
          <p:cNvSpPr>
            <a:spLocks noGrp="1" noRot="1" noChangeAspect="1" noChangeArrowheads="1" noTextEdit="1"/>
          </p:cNvSpPr>
          <p:nvPr>
            <p:ph type="sldImg"/>
          </p:nvPr>
        </p:nvSpPr>
        <p:spPr>
          <a:xfrm>
            <a:off x="1187450" y="703263"/>
            <a:ext cx="4622800" cy="3467100"/>
          </a:xfrm>
          <a:ln/>
        </p:spPr>
      </p:sp>
      <p:sp>
        <p:nvSpPr>
          <p:cNvPr id="130051"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79446294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3DA57BBC-3DEF-4030-90C9-4A7A7E87C33E}"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78</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31074" name="Rectangle 2"/>
          <p:cNvSpPr>
            <a:spLocks noGrp="1" noRot="1" noChangeAspect="1" noChangeArrowheads="1" noTextEdit="1"/>
          </p:cNvSpPr>
          <p:nvPr>
            <p:ph type="sldImg"/>
          </p:nvPr>
        </p:nvSpPr>
        <p:spPr>
          <a:xfrm>
            <a:off x="1187450" y="703263"/>
            <a:ext cx="4622800" cy="3467100"/>
          </a:xfrm>
          <a:ln/>
        </p:spPr>
      </p:sp>
      <p:sp>
        <p:nvSpPr>
          <p:cNvPr id="131075"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61251443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EC1FEC76-0B84-458E-8A4E-B7ECCB6E1DCF}"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79</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32098" name="Rectangle 2"/>
          <p:cNvSpPr>
            <a:spLocks noGrp="1" noRot="1" noChangeAspect="1" noChangeArrowheads="1" noTextEdit="1"/>
          </p:cNvSpPr>
          <p:nvPr>
            <p:ph type="sldImg"/>
          </p:nvPr>
        </p:nvSpPr>
        <p:spPr>
          <a:xfrm>
            <a:off x="1187450" y="703263"/>
            <a:ext cx="4622800" cy="3467100"/>
          </a:xfrm>
          <a:ln/>
        </p:spPr>
      </p:sp>
      <p:sp>
        <p:nvSpPr>
          <p:cNvPr id="132099"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50158821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35F31BFB-CE80-49DF-B5B2-8D11C75DEDAB}"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80</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33122" name="Rectangle 2"/>
          <p:cNvSpPr>
            <a:spLocks noGrp="1" noRot="1" noChangeAspect="1" noChangeArrowheads="1" noTextEdit="1"/>
          </p:cNvSpPr>
          <p:nvPr>
            <p:ph type="sldImg"/>
          </p:nvPr>
        </p:nvSpPr>
        <p:spPr>
          <a:xfrm>
            <a:off x="1187450" y="703263"/>
            <a:ext cx="4622800" cy="3467100"/>
          </a:xfrm>
          <a:ln/>
        </p:spPr>
      </p:sp>
      <p:sp>
        <p:nvSpPr>
          <p:cNvPr id="133123"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4023981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20</a:t>
            </a:fld>
            <a:endParaRPr lang="en-US" altLang="en-US"/>
          </a:p>
        </p:txBody>
      </p:sp>
    </p:spTree>
    <p:extLst>
      <p:ext uri="{BB962C8B-B14F-4D97-AF65-F5344CB8AC3E}">
        <p14:creationId xmlns:p14="http://schemas.microsoft.com/office/powerpoint/2010/main" val="340266537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8B0ED708-B857-4AA3-91E9-C395C0C34058}"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81</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34146" name="Rectangle 2"/>
          <p:cNvSpPr>
            <a:spLocks noGrp="1" noRot="1" noChangeAspect="1" noChangeArrowheads="1" noTextEdit="1"/>
          </p:cNvSpPr>
          <p:nvPr>
            <p:ph type="sldImg"/>
          </p:nvPr>
        </p:nvSpPr>
        <p:spPr>
          <a:xfrm>
            <a:off x="1187450" y="703263"/>
            <a:ext cx="4622800" cy="3467100"/>
          </a:xfrm>
          <a:ln/>
        </p:spPr>
      </p:sp>
      <p:sp>
        <p:nvSpPr>
          <p:cNvPr id="134147"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22319007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8B0ED708-B857-4AA3-91E9-C395C0C34058}"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82</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34146" name="Rectangle 2"/>
          <p:cNvSpPr>
            <a:spLocks noGrp="1" noRot="1" noChangeAspect="1" noChangeArrowheads="1" noTextEdit="1"/>
          </p:cNvSpPr>
          <p:nvPr>
            <p:ph type="sldImg"/>
          </p:nvPr>
        </p:nvSpPr>
        <p:spPr>
          <a:xfrm>
            <a:off x="1187450" y="703263"/>
            <a:ext cx="4622800" cy="3467100"/>
          </a:xfrm>
          <a:ln/>
        </p:spPr>
      </p:sp>
      <p:sp>
        <p:nvSpPr>
          <p:cNvPr id="134147"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67914297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6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E5C62BF7-9C63-497B-BAE2-5CB77526CD21}"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83</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35170" name="Rectangle 2"/>
          <p:cNvSpPr>
            <a:spLocks noGrp="1" noRot="1" noChangeAspect="1" noChangeArrowheads="1" noTextEdit="1"/>
          </p:cNvSpPr>
          <p:nvPr>
            <p:ph type="sldImg"/>
          </p:nvPr>
        </p:nvSpPr>
        <p:spPr>
          <a:xfrm>
            <a:off x="1187450" y="703263"/>
            <a:ext cx="4622800" cy="3467100"/>
          </a:xfrm>
          <a:ln/>
        </p:spPr>
      </p:sp>
      <p:sp>
        <p:nvSpPr>
          <p:cNvPr id="135171"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413746340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CD5F1561-909F-45CB-8FAD-BF76CD539810}"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84</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36194" name="Rectangle 2"/>
          <p:cNvSpPr>
            <a:spLocks noGrp="1" noRot="1" noChangeAspect="1" noChangeArrowheads="1" noTextEdit="1"/>
          </p:cNvSpPr>
          <p:nvPr>
            <p:ph type="sldImg"/>
          </p:nvPr>
        </p:nvSpPr>
        <p:spPr>
          <a:ln/>
        </p:spPr>
      </p:sp>
      <p:sp>
        <p:nvSpPr>
          <p:cNvPr id="1361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403376780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85</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4307536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34</a:t>
            </a:fld>
            <a:endParaRPr lang="en-US" altLang="en-US"/>
          </a:p>
        </p:txBody>
      </p:sp>
    </p:spTree>
    <p:extLst>
      <p:ext uri="{BB962C8B-B14F-4D97-AF65-F5344CB8AC3E}">
        <p14:creationId xmlns:p14="http://schemas.microsoft.com/office/powerpoint/2010/main" val="10000407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D4A0B81F-8AE9-1943-AF53-E78D21B80C2F}" type="slidenum">
              <a:rPr lang="en-US" altLang="en-US"/>
              <a:pPr/>
              <a:t>35</a:t>
            </a:fld>
            <a:endParaRPr lang="en-US" altLang="en-US"/>
          </a:p>
        </p:txBody>
      </p:sp>
    </p:spTree>
    <p:extLst>
      <p:ext uri="{BB962C8B-B14F-4D97-AF65-F5344CB8AC3E}">
        <p14:creationId xmlns:p14="http://schemas.microsoft.com/office/powerpoint/2010/main" val="20976306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7"/>
          <p:cNvSpPr txBox="1">
            <a:spLocks noGrp="1" noChangeArrowheads="1"/>
          </p:cNvSpPr>
          <p:nvPr/>
        </p:nvSpPr>
        <p:spPr bwMode="auto">
          <a:xfrm>
            <a:off x="3966315" y="8820783"/>
            <a:ext cx="3031385" cy="462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022" tIns="46511" rIns="93022" bIns="46511" anchor="b"/>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EAD16834-209D-4E76-8929-855939541692}"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36</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26626" name="Rectangle 2"/>
          <p:cNvSpPr>
            <a:spLocks noGrp="1" noRot="1" noChangeAspect="1" noChangeArrowheads="1" noTextEdit="1"/>
          </p:cNvSpPr>
          <p:nvPr>
            <p:ph type="sldImg"/>
          </p:nvPr>
        </p:nvSpPr>
        <p:spPr>
          <a:xfrm>
            <a:off x="404813" y="696913"/>
            <a:ext cx="6188075" cy="3481387"/>
          </a:xfrm>
          <a:ln/>
        </p:spPr>
      </p:sp>
      <p:sp>
        <p:nvSpPr>
          <p:cNvPr id="2662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8235527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787" eaLnBrk="0" hangingPunct="0">
              <a:defRPr sz="1600">
                <a:solidFill>
                  <a:schemeClr val="tx1"/>
                </a:solidFill>
                <a:latin typeface="Helvetica" panose="020B0604020202020204" pitchFamily="34" charset="0"/>
                <a:ea typeface="MS PGothic" panose="020B0600070205080204" pitchFamily="34" charset="-128"/>
              </a:defRPr>
            </a:lvl1pPr>
            <a:lvl2pPr marL="741761" indent="-285293" defTabSz="928787" eaLnBrk="0" hangingPunct="0">
              <a:defRPr sz="1600">
                <a:solidFill>
                  <a:schemeClr val="tx1"/>
                </a:solidFill>
                <a:latin typeface="Helvetica" panose="020B0604020202020204" pitchFamily="34" charset="0"/>
                <a:ea typeface="MS PGothic" panose="020B0600070205080204" pitchFamily="34" charset="-128"/>
              </a:defRPr>
            </a:lvl2pPr>
            <a:lvl3pPr marL="1141171" indent="-228234" defTabSz="928787" eaLnBrk="0" hangingPunct="0">
              <a:defRPr sz="1600">
                <a:solidFill>
                  <a:schemeClr val="tx1"/>
                </a:solidFill>
                <a:latin typeface="Helvetica" panose="020B0604020202020204" pitchFamily="34" charset="0"/>
                <a:ea typeface="MS PGothic" panose="020B0600070205080204" pitchFamily="34" charset="-128"/>
              </a:defRPr>
            </a:lvl3pPr>
            <a:lvl4pPr marL="1597640" indent="-228234" defTabSz="928787" eaLnBrk="0" hangingPunct="0">
              <a:defRPr sz="1600">
                <a:solidFill>
                  <a:schemeClr val="tx1"/>
                </a:solidFill>
                <a:latin typeface="Helvetica" panose="020B0604020202020204" pitchFamily="34" charset="0"/>
                <a:ea typeface="MS PGothic" panose="020B0600070205080204" pitchFamily="34" charset="-128"/>
              </a:defRPr>
            </a:lvl4pPr>
            <a:lvl5pPr marL="2054108" indent="-228234" defTabSz="928787" eaLnBrk="0" hangingPunct="0">
              <a:defRPr sz="1600">
                <a:solidFill>
                  <a:schemeClr val="tx1"/>
                </a:solidFill>
                <a:latin typeface="Helvetica" panose="020B0604020202020204" pitchFamily="34" charset="0"/>
                <a:ea typeface="MS PGothic" panose="020B0600070205080204" pitchFamily="34" charset="-128"/>
              </a:defRPr>
            </a:lvl5pPr>
            <a:lvl6pPr marL="2510577"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67045"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3514"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79982"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28787" rtl="0" eaLnBrk="0" fontAlgn="base" latinLnBrk="0" hangingPunct="0">
              <a:lnSpc>
                <a:spcPct val="100000"/>
              </a:lnSpc>
              <a:spcBef>
                <a:spcPct val="0"/>
              </a:spcBef>
              <a:spcAft>
                <a:spcPct val="0"/>
              </a:spcAft>
              <a:buClrTx/>
              <a:buSzTx/>
              <a:buFontTx/>
              <a:buNone/>
              <a:tabLst/>
              <a:defRPr/>
            </a:pPr>
            <a:fld id="{B24B64C8-56F4-412C-A096-460A1996127B}"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787" rtl="0" eaLnBrk="0" fontAlgn="base" latinLnBrk="0" hangingPunct="0">
                <a:lnSpc>
                  <a:spcPct val="100000"/>
                </a:lnSpc>
                <a:spcBef>
                  <a:spcPct val="0"/>
                </a:spcBef>
                <a:spcAft>
                  <a:spcPct val="0"/>
                </a:spcAft>
                <a:buClrTx/>
                <a:buSzTx/>
                <a:buFontTx/>
                <a:buNone/>
                <a:tabLst/>
                <a:defRPr/>
              </a:pPr>
              <a:t>37</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30722" name="Rectangle 2"/>
          <p:cNvSpPr>
            <a:spLocks noGrp="1" noRot="1" noChangeAspect="1" noChangeArrowheads="1" noTextEdit="1"/>
          </p:cNvSpPr>
          <p:nvPr>
            <p:ph type="sldImg"/>
          </p:nvPr>
        </p:nvSpPr>
        <p:spPr>
          <a:ln/>
        </p:spPr>
      </p:sp>
      <p:sp>
        <p:nvSpPr>
          <p:cNvPr id="3072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0475564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839200" cy="4038600"/>
          </a:xfrm>
          <a:prstGeom prst="rect">
            <a:avLst/>
          </a:prstGeo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a:extLst>
              <a:ext uri="{FF2B5EF4-FFF2-40B4-BE49-F238E27FC236}">
                <a16:creationId xmlns:a16="http://schemas.microsoft.com/office/drawing/2014/main" id="{F05F4A72-606B-984B-907B-5BEA9B53E5C0}"/>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Tree>
    <p:extLst>
      <p:ext uri="{BB962C8B-B14F-4D97-AF65-F5344CB8AC3E}">
        <p14:creationId xmlns:p14="http://schemas.microsoft.com/office/powerpoint/2010/main" val="268763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768351" y="820342"/>
            <a:ext cx="7707313" cy="3677840"/>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676913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336F2EBE-FF5F-4F9D-A3C2-A59A92D7809D}"/>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a:pPr>
                <a:defRPr/>
              </a:pPr>
              <a:t>‹#›</a:t>
            </a:fld>
            <a:endParaRPr lang="en-US" altLang="en-US"/>
          </a:p>
        </p:txBody>
      </p:sp>
    </p:spTree>
    <p:extLst>
      <p:ext uri="{BB962C8B-B14F-4D97-AF65-F5344CB8AC3E}">
        <p14:creationId xmlns:p14="http://schemas.microsoft.com/office/powerpoint/2010/main" val="29976859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4389"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A6D4A7F0-1138-4608-80AA-D0A6F5D41187}"/>
              </a:ext>
            </a:extLst>
          </p:cNvPr>
          <p:cNvSpPr>
            <a:spLocks noGrp="1" noChangeArrowheads="1"/>
          </p:cNvSpPr>
          <p:nvPr>
            <p:ph type="sldNum" sz="quarter" idx="10"/>
          </p:nvPr>
        </p:nvSpPr>
        <p:spPr>
          <a:ln/>
        </p:spPr>
        <p:txBody>
          <a:bodyPr/>
          <a:lstStyle>
            <a:lvl1pPr>
              <a:defRPr/>
            </a:lvl1pPr>
          </a:lstStyle>
          <a:p>
            <a:pPr>
              <a:defRPr/>
            </a:pPr>
            <a:fld id="{00852D5F-D37B-4E9D-98AD-511A1ABBD6A9}" type="slidenum">
              <a:rPr lang="en-US" altLang="en-US"/>
              <a:pPr>
                <a:defRPr/>
              </a:pPr>
              <a:t>‹#›</a:t>
            </a:fld>
            <a:endParaRPr lang="en-US" altLang="en-US"/>
          </a:p>
        </p:txBody>
      </p:sp>
    </p:spTree>
    <p:extLst>
      <p:ext uri="{BB962C8B-B14F-4D97-AF65-F5344CB8AC3E}">
        <p14:creationId xmlns:p14="http://schemas.microsoft.com/office/powerpoint/2010/main" val="98846787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6DFCFB3-6710-4DD2-8404-7E55A930F352}"/>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a:pPr>
                <a:defRPr/>
              </a:pPr>
              <a:t>‹#›</a:t>
            </a:fld>
            <a:endParaRPr lang="en-US" altLang="en-US"/>
          </a:p>
        </p:txBody>
      </p:sp>
    </p:spTree>
    <p:extLst>
      <p:ext uri="{BB962C8B-B14F-4D97-AF65-F5344CB8AC3E}">
        <p14:creationId xmlns:p14="http://schemas.microsoft.com/office/powerpoint/2010/main" val="4183641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405722661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BE8099E-18A5-481A-9697-216087BE0676}"/>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a:pPr>
                <a:defRPr/>
              </a:pPr>
              <a:t>‹#›</a:t>
            </a:fld>
            <a:endParaRPr lang="en-US" altLang="en-US"/>
          </a:p>
        </p:txBody>
      </p:sp>
    </p:spTree>
    <p:extLst>
      <p:ext uri="{BB962C8B-B14F-4D97-AF65-F5344CB8AC3E}">
        <p14:creationId xmlns:p14="http://schemas.microsoft.com/office/powerpoint/2010/main" val="179324781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7E2C57D-1205-411A-BA90-DF60A810F6DB}"/>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a:pPr>
                <a:defRPr/>
              </a:pPr>
              <a:t>‹#›</a:t>
            </a:fld>
            <a:endParaRPr lang="en-US" altLang="en-US"/>
          </a:p>
        </p:txBody>
      </p:sp>
    </p:spTree>
    <p:extLst>
      <p:ext uri="{BB962C8B-B14F-4D97-AF65-F5344CB8AC3E}">
        <p14:creationId xmlns:p14="http://schemas.microsoft.com/office/powerpoint/2010/main" val="261608061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9EB6957-06EE-46F8-A450-3DB417A1F8A6}"/>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a:pPr>
                <a:defRPr/>
              </a:pPr>
              <a:t>‹#›</a:t>
            </a:fld>
            <a:endParaRPr lang="en-US" altLang="en-US"/>
          </a:p>
        </p:txBody>
      </p:sp>
    </p:spTree>
    <p:extLst>
      <p:ext uri="{BB962C8B-B14F-4D97-AF65-F5344CB8AC3E}">
        <p14:creationId xmlns:p14="http://schemas.microsoft.com/office/powerpoint/2010/main" val="145309072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85C950AD-734E-45C7-8042-5795FFAD6750}"/>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a:pPr>
                <a:defRPr/>
              </a:pPr>
              <a:t>‹#›</a:t>
            </a:fld>
            <a:endParaRPr lang="en-US" altLang="en-US"/>
          </a:p>
        </p:txBody>
      </p:sp>
    </p:spTree>
    <p:extLst>
      <p:ext uri="{BB962C8B-B14F-4D97-AF65-F5344CB8AC3E}">
        <p14:creationId xmlns:p14="http://schemas.microsoft.com/office/powerpoint/2010/main" val="20266836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7A7A2CD-B5B0-4CF6-8038-339B0E99E366}"/>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a:pPr>
                <a:defRPr/>
              </a:pPr>
              <a:t>‹#›</a:t>
            </a:fld>
            <a:endParaRPr lang="en-US" altLang="en-US"/>
          </a:p>
        </p:txBody>
      </p:sp>
    </p:spTree>
    <p:extLst>
      <p:ext uri="{BB962C8B-B14F-4D97-AF65-F5344CB8AC3E}">
        <p14:creationId xmlns:p14="http://schemas.microsoft.com/office/powerpoint/2010/main" val="16131637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wo Columna">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
        <p:nvSpPr>
          <p:cNvPr id="3" name="Title 1">
            <a:extLst>
              <a:ext uri="{FF2B5EF4-FFF2-40B4-BE49-F238E27FC236}">
                <a16:creationId xmlns:a16="http://schemas.microsoft.com/office/drawing/2014/main" id="{FFB43658-48CD-764C-86BF-302575415EF4}"/>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
        <p:nvSpPr>
          <p:cNvPr id="4" name="Content Placeholder 2">
            <a:extLst>
              <a:ext uri="{FF2B5EF4-FFF2-40B4-BE49-F238E27FC236}">
                <a16:creationId xmlns:a16="http://schemas.microsoft.com/office/drawing/2014/main" id="{FF6F2A81-D24A-A44F-8915-B9DC7FC2AE67}"/>
              </a:ext>
            </a:extLst>
          </p:cNvPr>
          <p:cNvSpPr>
            <a:spLocks noGrp="1"/>
          </p:cNvSpPr>
          <p:nvPr>
            <p:ph idx="1"/>
          </p:nvPr>
        </p:nvSpPr>
        <p:spPr>
          <a:xfrm>
            <a:off x="152400"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0D255CA6-4B6D-7842-85B8-A423C0C60A30}"/>
              </a:ext>
            </a:extLst>
          </p:cNvPr>
          <p:cNvSpPr>
            <a:spLocks noGrp="1"/>
          </p:cNvSpPr>
          <p:nvPr>
            <p:ph idx="10"/>
          </p:nvPr>
        </p:nvSpPr>
        <p:spPr>
          <a:xfrm>
            <a:off x="4606103"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6926432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166681608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9" y="0"/>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879486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9338049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336F2EBE-FF5F-4F9D-A3C2-A59A92D7809D}"/>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a:pPr>
                <a:defRPr/>
              </a:pPr>
              <a:t>‹#›</a:t>
            </a:fld>
            <a:endParaRPr lang="en-US" altLang="en-US"/>
          </a:p>
        </p:txBody>
      </p:sp>
    </p:spTree>
    <p:extLst>
      <p:ext uri="{BB962C8B-B14F-4D97-AF65-F5344CB8AC3E}">
        <p14:creationId xmlns:p14="http://schemas.microsoft.com/office/powerpoint/2010/main" val="102298096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4389"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A6D4A7F0-1138-4608-80AA-D0A6F5D41187}"/>
              </a:ext>
            </a:extLst>
          </p:cNvPr>
          <p:cNvSpPr>
            <a:spLocks noGrp="1" noChangeArrowheads="1"/>
          </p:cNvSpPr>
          <p:nvPr>
            <p:ph type="sldNum" sz="quarter" idx="10"/>
          </p:nvPr>
        </p:nvSpPr>
        <p:spPr>
          <a:ln/>
        </p:spPr>
        <p:txBody>
          <a:bodyPr/>
          <a:lstStyle>
            <a:lvl1pPr>
              <a:defRPr/>
            </a:lvl1pPr>
          </a:lstStyle>
          <a:p>
            <a:pPr>
              <a:defRPr/>
            </a:pPr>
            <a:fld id="{00852D5F-D37B-4E9D-98AD-511A1ABBD6A9}" type="slidenum">
              <a:rPr lang="en-US" altLang="en-US"/>
              <a:pPr>
                <a:defRPr/>
              </a:pPr>
              <a:t>‹#›</a:t>
            </a:fld>
            <a:endParaRPr lang="en-US" altLang="en-US"/>
          </a:p>
        </p:txBody>
      </p:sp>
    </p:spTree>
    <p:extLst>
      <p:ext uri="{BB962C8B-B14F-4D97-AF65-F5344CB8AC3E}">
        <p14:creationId xmlns:p14="http://schemas.microsoft.com/office/powerpoint/2010/main" val="122541426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6DFCFB3-6710-4DD2-8404-7E55A930F352}"/>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a:pPr>
                <a:defRPr/>
              </a:pPr>
              <a:t>‹#›</a:t>
            </a:fld>
            <a:endParaRPr lang="en-US" altLang="en-US"/>
          </a:p>
        </p:txBody>
      </p:sp>
    </p:spTree>
    <p:extLst>
      <p:ext uri="{BB962C8B-B14F-4D97-AF65-F5344CB8AC3E}">
        <p14:creationId xmlns:p14="http://schemas.microsoft.com/office/powerpoint/2010/main" val="84123287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52669185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BE8099E-18A5-481A-9697-216087BE0676}"/>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a:pPr>
                <a:defRPr/>
              </a:pPr>
              <a:t>‹#›</a:t>
            </a:fld>
            <a:endParaRPr lang="en-US" altLang="en-US"/>
          </a:p>
        </p:txBody>
      </p:sp>
    </p:spTree>
    <p:extLst>
      <p:ext uri="{BB962C8B-B14F-4D97-AF65-F5344CB8AC3E}">
        <p14:creationId xmlns:p14="http://schemas.microsoft.com/office/powerpoint/2010/main" val="246443771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7E2C57D-1205-411A-BA90-DF60A810F6DB}"/>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a:pPr>
                <a:defRPr/>
              </a:pPr>
              <a:t>‹#›</a:t>
            </a:fld>
            <a:endParaRPr lang="en-US" altLang="en-US"/>
          </a:p>
        </p:txBody>
      </p:sp>
    </p:spTree>
    <p:extLst>
      <p:ext uri="{BB962C8B-B14F-4D97-AF65-F5344CB8AC3E}">
        <p14:creationId xmlns:p14="http://schemas.microsoft.com/office/powerpoint/2010/main" val="237356309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9EB6957-06EE-46F8-A450-3DB417A1F8A6}"/>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a:pPr>
                <a:defRPr/>
              </a:pPr>
              <a:t>‹#›</a:t>
            </a:fld>
            <a:endParaRPr lang="en-US" altLang="en-US"/>
          </a:p>
        </p:txBody>
      </p:sp>
    </p:spTree>
    <p:extLst>
      <p:ext uri="{BB962C8B-B14F-4D97-AF65-F5344CB8AC3E}">
        <p14:creationId xmlns:p14="http://schemas.microsoft.com/office/powerpoint/2010/main" val="23835294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63574420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85C950AD-734E-45C7-8042-5795FFAD6750}"/>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a:pPr>
                <a:defRPr/>
              </a:pPr>
              <a:t>‹#›</a:t>
            </a:fld>
            <a:endParaRPr lang="en-US" altLang="en-US"/>
          </a:p>
        </p:txBody>
      </p:sp>
    </p:spTree>
    <p:extLst>
      <p:ext uri="{BB962C8B-B14F-4D97-AF65-F5344CB8AC3E}">
        <p14:creationId xmlns:p14="http://schemas.microsoft.com/office/powerpoint/2010/main" val="101433052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7A7A2CD-B5B0-4CF6-8038-339B0E99E366}"/>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a:pPr>
                <a:defRPr/>
              </a:pPr>
              <a:t>‹#›</a:t>
            </a:fld>
            <a:endParaRPr lang="en-US" altLang="en-US"/>
          </a:p>
        </p:txBody>
      </p:sp>
    </p:spTree>
    <p:extLst>
      <p:ext uri="{BB962C8B-B14F-4D97-AF65-F5344CB8AC3E}">
        <p14:creationId xmlns:p14="http://schemas.microsoft.com/office/powerpoint/2010/main" val="84774260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149780337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9" y="0"/>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1696631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768351" y="820342"/>
            <a:ext cx="7707313" cy="3677840"/>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6856284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336F2EBE-FF5F-4F9D-A3C2-A59A92D7809D}"/>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a:pPr>
                <a:defRPr/>
              </a:pPr>
              <a:t>‹#›</a:t>
            </a:fld>
            <a:endParaRPr lang="en-US" altLang="en-US"/>
          </a:p>
        </p:txBody>
      </p:sp>
    </p:spTree>
    <p:extLst>
      <p:ext uri="{BB962C8B-B14F-4D97-AF65-F5344CB8AC3E}">
        <p14:creationId xmlns:p14="http://schemas.microsoft.com/office/powerpoint/2010/main" val="66956432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4389"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A6D4A7F0-1138-4608-80AA-D0A6F5D41187}"/>
              </a:ext>
            </a:extLst>
          </p:cNvPr>
          <p:cNvSpPr>
            <a:spLocks noGrp="1" noChangeArrowheads="1"/>
          </p:cNvSpPr>
          <p:nvPr>
            <p:ph type="sldNum" sz="quarter" idx="10"/>
          </p:nvPr>
        </p:nvSpPr>
        <p:spPr>
          <a:ln/>
        </p:spPr>
        <p:txBody>
          <a:bodyPr/>
          <a:lstStyle>
            <a:lvl1pPr>
              <a:defRPr/>
            </a:lvl1pPr>
          </a:lstStyle>
          <a:p>
            <a:pPr>
              <a:defRPr/>
            </a:pPr>
            <a:fld id="{00852D5F-D37B-4E9D-98AD-511A1ABBD6A9}" type="slidenum">
              <a:rPr lang="en-US" altLang="en-US"/>
              <a:pPr>
                <a:defRPr/>
              </a:pPr>
              <a:t>‹#›</a:t>
            </a:fld>
            <a:endParaRPr lang="en-US" altLang="en-US"/>
          </a:p>
        </p:txBody>
      </p:sp>
    </p:spTree>
    <p:extLst>
      <p:ext uri="{BB962C8B-B14F-4D97-AF65-F5344CB8AC3E}">
        <p14:creationId xmlns:p14="http://schemas.microsoft.com/office/powerpoint/2010/main" val="273459129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6DFCFB3-6710-4DD2-8404-7E55A930F352}"/>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a:pPr>
                <a:defRPr/>
              </a:pPr>
              <a:t>‹#›</a:t>
            </a:fld>
            <a:endParaRPr lang="en-US" altLang="en-US"/>
          </a:p>
        </p:txBody>
      </p:sp>
    </p:spTree>
    <p:extLst>
      <p:ext uri="{BB962C8B-B14F-4D97-AF65-F5344CB8AC3E}">
        <p14:creationId xmlns:p14="http://schemas.microsoft.com/office/powerpoint/2010/main" val="344344698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326884392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BE8099E-18A5-481A-9697-216087BE0676}"/>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a:pPr>
                <a:defRPr/>
              </a:pPr>
              <a:t>‹#›</a:t>
            </a:fld>
            <a:endParaRPr lang="en-US" altLang="en-US"/>
          </a:p>
        </p:txBody>
      </p:sp>
    </p:spTree>
    <p:extLst>
      <p:ext uri="{BB962C8B-B14F-4D97-AF65-F5344CB8AC3E}">
        <p14:creationId xmlns:p14="http://schemas.microsoft.com/office/powerpoint/2010/main" val="4195882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a:lvl1pPr>
          </a:lstStyle>
          <a:p>
            <a:fld id="{80CC6A0C-5777-6141-8161-40A51E54DA25}" type="datetimeFigureOut">
              <a:rPr lang="en-US" altLang="en-US"/>
              <a:pPr/>
              <a:t>1/22/21</a:t>
            </a:fld>
            <a:endParaRPr lang="en-US" alt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a:lvl1pPr>
          </a:lstStyle>
          <a:p>
            <a:fld id="{BB1B0572-E7E6-434E-BFB5-5CD3555E83A4}"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87825194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7E2C57D-1205-411A-BA90-DF60A810F6DB}"/>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a:pPr>
                <a:defRPr/>
              </a:pPr>
              <a:t>‹#›</a:t>
            </a:fld>
            <a:endParaRPr lang="en-US" altLang="en-US"/>
          </a:p>
        </p:txBody>
      </p:sp>
    </p:spTree>
    <p:extLst>
      <p:ext uri="{BB962C8B-B14F-4D97-AF65-F5344CB8AC3E}">
        <p14:creationId xmlns:p14="http://schemas.microsoft.com/office/powerpoint/2010/main" val="157839438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9EB6957-06EE-46F8-A450-3DB417A1F8A6}"/>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a:pPr>
                <a:defRPr/>
              </a:pPr>
              <a:t>‹#›</a:t>
            </a:fld>
            <a:endParaRPr lang="en-US" altLang="en-US"/>
          </a:p>
        </p:txBody>
      </p:sp>
    </p:spTree>
    <p:extLst>
      <p:ext uri="{BB962C8B-B14F-4D97-AF65-F5344CB8AC3E}">
        <p14:creationId xmlns:p14="http://schemas.microsoft.com/office/powerpoint/2010/main" val="162142142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85C950AD-734E-45C7-8042-5795FFAD6750}"/>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a:pPr>
                <a:defRPr/>
              </a:pPr>
              <a:t>‹#›</a:t>
            </a:fld>
            <a:endParaRPr lang="en-US" altLang="en-US"/>
          </a:p>
        </p:txBody>
      </p:sp>
    </p:spTree>
    <p:extLst>
      <p:ext uri="{BB962C8B-B14F-4D97-AF65-F5344CB8AC3E}">
        <p14:creationId xmlns:p14="http://schemas.microsoft.com/office/powerpoint/2010/main" val="428727804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7A7A2CD-B5B0-4CF6-8038-339B0E99E366}"/>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a:pPr>
                <a:defRPr/>
              </a:pPr>
              <a:t>‹#›</a:t>
            </a:fld>
            <a:endParaRPr lang="en-US" altLang="en-US"/>
          </a:p>
        </p:txBody>
      </p:sp>
    </p:spTree>
    <p:extLst>
      <p:ext uri="{BB962C8B-B14F-4D97-AF65-F5344CB8AC3E}">
        <p14:creationId xmlns:p14="http://schemas.microsoft.com/office/powerpoint/2010/main" val="256405678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14352164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01FA5FD1-732F-9047-B0F4-603D0EAC5CB0}" type="datetimeFigureOut">
              <a:rPr lang="en-US" altLang="en-US"/>
              <a:pPr/>
              <a:t>1/22/21</a:t>
            </a:fld>
            <a:endParaRPr lang="en-US" altLang="en-US"/>
          </a:p>
        </p:txBody>
      </p:sp>
      <p:sp>
        <p:nvSpPr>
          <p:cNvPr id="6"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110870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D56D54B9-89B7-A248-9210-3C9346164D0F}" type="datetimeFigureOut">
              <a:rPr lang="en-US" altLang="en-US"/>
              <a:pPr/>
              <a:t>1/22/21</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B5559CE1-75A0-2043-A1BB-26E32B46DEB8}" type="slidenum">
              <a:rPr lang="en-US" altLang="en-US"/>
              <a:pPr/>
              <a:t>‹#›</a:t>
            </a:fld>
            <a:endParaRPr lang="en-US" altLang="en-US"/>
          </a:p>
        </p:txBody>
      </p:sp>
    </p:spTree>
    <p:extLst>
      <p:ext uri="{BB962C8B-B14F-4D97-AF65-F5344CB8AC3E}">
        <p14:creationId xmlns:p14="http://schemas.microsoft.com/office/powerpoint/2010/main" val="16562204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EBE5339B-726A-CF41-B4A0-6109F9D8F0EB}" type="datetimeFigureOut">
              <a:rPr lang="en-US" altLang="en-US"/>
              <a:pPr/>
              <a:t>1/22/21</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5ED28FB-5F5E-B441-A1E3-774C424C6E37}" type="slidenum">
              <a:rPr lang="en-US" altLang="en-US"/>
              <a:pPr/>
              <a:t>‹#›</a:t>
            </a:fld>
            <a:endParaRPr lang="en-US" altLang="en-US"/>
          </a:p>
        </p:txBody>
      </p:sp>
    </p:spTree>
    <p:extLst>
      <p:ext uri="{BB962C8B-B14F-4D97-AF65-F5344CB8AC3E}">
        <p14:creationId xmlns:p14="http://schemas.microsoft.com/office/powerpoint/2010/main" val="4133984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457200" y="1200150"/>
            <a:ext cx="8229600" cy="3394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7BBC359C-8B98-904F-955B-7B675E601B13}" type="datetimeFigureOut">
              <a:rPr lang="en-US" altLang="en-US"/>
              <a:pPr/>
              <a:t>1/22/21</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9A8E8E7-A6E1-1A4E-BFDF-C30BFEC4FA62}" type="slidenum">
              <a:rPr lang="en-US" altLang="en-US"/>
              <a:pPr/>
              <a:t>‹#›</a:t>
            </a:fld>
            <a:endParaRPr lang="en-US" altLang="en-US"/>
          </a:p>
        </p:txBody>
      </p:sp>
    </p:spTree>
    <p:extLst>
      <p:ext uri="{BB962C8B-B14F-4D97-AF65-F5344CB8AC3E}">
        <p14:creationId xmlns:p14="http://schemas.microsoft.com/office/powerpoint/2010/main" val="3213490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9" y="0"/>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633490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6.xml"/><Relationship Id="rId13" Type="http://schemas.openxmlformats.org/officeDocument/2006/relationships/theme" Target="../theme/theme2.xml"/><Relationship Id="rId3" Type="http://schemas.openxmlformats.org/officeDocument/2006/relationships/slideLayout" Target="../slideLayouts/slideLayout11.xml"/><Relationship Id="rId7" Type="http://schemas.openxmlformats.org/officeDocument/2006/relationships/slideLayout" Target="../slideLayouts/slideLayout15.xml"/><Relationship Id="rId12" Type="http://schemas.openxmlformats.org/officeDocument/2006/relationships/slideLayout" Target="../slideLayouts/slideLayout20.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11" Type="http://schemas.openxmlformats.org/officeDocument/2006/relationships/slideLayout" Target="../slideLayouts/slideLayout19.xml"/><Relationship Id="rId5" Type="http://schemas.openxmlformats.org/officeDocument/2006/relationships/slideLayout" Target="../slideLayouts/slideLayout13.xml"/><Relationship Id="rId10" Type="http://schemas.openxmlformats.org/officeDocument/2006/relationships/slideLayout" Target="../slideLayouts/slideLayout18.xml"/><Relationship Id="rId4" Type="http://schemas.openxmlformats.org/officeDocument/2006/relationships/slideLayout" Target="../slideLayouts/slideLayout12.xml"/><Relationship Id="rId9" Type="http://schemas.openxmlformats.org/officeDocument/2006/relationships/slideLayout" Target="../slideLayouts/slideLayout17.xml"/><Relationship Id="rId14" Type="http://schemas.openxmlformats.org/officeDocument/2006/relationships/image" Target="../media/image2.jpe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theme" Target="../theme/theme3.xml"/><Relationship Id="rId3" Type="http://schemas.openxmlformats.org/officeDocument/2006/relationships/slideLayout" Target="../slideLayouts/slideLayout23.xml"/><Relationship Id="rId7" Type="http://schemas.openxmlformats.org/officeDocument/2006/relationships/slideLayout" Target="../slideLayouts/slideLayout27.xml"/><Relationship Id="rId12" Type="http://schemas.openxmlformats.org/officeDocument/2006/relationships/slideLayout" Target="../slideLayouts/slideLayout32.xml"/><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5" Type="http://schemas.openxmlformats.org/officeDocument/2006/relationships/slideLayout" Target="../slideLayouts/slideLayout25.xml"/><Relationship Id="rId10" Type="http://schemas.openxmlformats.org/officeDocument/2006/relationships/slideLayout" Target="../slideLayouts/slideLayout30.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image" Target="../media/image2.jpe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theme" Target="../theme/theme4.xml"/><Relationship Id="rId3" Type="http://schemas.openxmlformats.org/officeDocument/2006/relationships/slideLayout" Target="../slideLayouts/slideLayout35.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2" Type="http://schemas.openxmlformats.org/officeDocument/2006/relationships/slideLayout" Target="../slideLayouts/slideLayout34.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5" Type="http://schemas.openxmlformats.org/officeDocument/2006/relationships/slideLayout" Target="../slideLayouts/slideLayout37.xml"/><Relationship Id="rId10" Type="http://schemas.openxmlformats.org/officeDocument/2006/relationships/slideLayout" Target="../slideLayouts/slideLayout42.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9" name="TextBox 11"/>
          <p:cNvSpPr txBox="1">
            <a:spLocks noChangeArrowheads="1"/>
          </p:cNvSpPr>
          <p:nvPr userDrawn="1"/>
        </p:nvSpPr>
        <p:spPr bwMode="auto">
          <a:xfrm>
            <a:off x="255588" y="4695825"/>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1050" b="1">
                <a:solidFill>
                  <a:schemeClr val="bg1"/>
                </a:solidFill>
              </a:rPr>
              <a:pPr marL="0" marR="0" indent="0" algn="l" defTabSz="457200" rtl="0" eaLnBrk="1" fontAlgn="base" latinLnBrk="0" hangingPunct="1">
                <a:lnSpc>
                  <a:spcPct val="100000"/>
                </a:lnSpc>
                <a:spcBef>
                  <a:spcPct val="0"/>
                </a:spcBef>
                <a:spcAft>
                  <a:spcPct val="0"/>
                </a:spcAft>
                <a:buClrTx/>
                <a:buSzTx/>
                <a:buFontTx/>
                <a:buNone/>
                <a:tabLst/>
                <a:defRPr/>
              </a:pPr>
              <a:t>‹#›</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Introduction to Databases (S21): </a:t>
            </a:r>
            <a:r>
              <a:rPr lang="en-US" altLang="en-US" sz="1050" i="1" dirty="0">
                <a:solidFill>
                  <a:schemeClr val="bg1"/>
                </a:solidFill>
              </a:rPr>
              <a:t>Lecture 2: ER, Relational, SQL (II)</a:t>
            </a:r>
            <a:br>
              <a:rPr lang="en-US" altLang="en-US" sz="1050" i="1" baseline="0" dirty="0">
                <a:solidFill>
                  <a:schemeClr val="bg1"/>
                </a:solidFill>
              </a:rPr>
            </a:br>
            <a:r>
              <a:rPr lang="de-DE" altLang="en-US" sz="900" i="1" dirty="0">
                <a:solidFill>
                  <a:schemeClr val="bg1"/>
                </a:solidFill>
              </a:rPr>
              <a:t>© Donald F. Ferguson, 2020</a:t>
            </a:r>
            <a:endParaRPr lang="en-US" altLang="en-US" sz="900" i="1" dirty="0">
              <a:solidFill>
                <a:schemeClr val="bg1"/>
              </a:solidFill>
            </a:endParaRPr>
          </a:p>
        </p:txBody>
      </p:sp>
      <p:pic>
        <p:nvPicPr>
          <p:cNvPr id="12" name="Picture 10"/>
          <p:cNvPicPr>
            <a:picLocks noChangeAspect="1"/>
          </p:cNvPicPr>
          <p:nvPr userDrawn="1"/>
        </p:nvPicPr>
        <p:blipFill>
          <a:blip r:embed="rId10">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Tree>
  </p:cSld>
  <p:clrMap bg1="lt1" tx1="dk1" bg2="lt2" tx2="dk2" accent1="accent1" accent2="accent2" accent3="accent3" accent4="accent4" accent5="accent5" accent6="accent6" hlink="hlink" folHlink="folHlink"/>
  <p:sldLayoutIdLst>
    <p:sldLayoutId id="2147493469" r:id="rId1"/>
    <p:sldLayoutId id="2147493474" r:id="rId2"/>
    <p:sldLayoutId id="2147493586" r:id="rId3"/>
    <p:sldLayoutId id="2147493478" r:id="rId4"/>
    <p:sldLayoutId id="2147493475" r:id="rId5"/>
    <p:sldLayoutId id="2147493476" r:id="rId6"/>
    <p:sldLayoutId id="2147493477" r:id="rId7"/>
    <p:sldLayoutId id="2147493494" r:id="rId8"/>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6112478-D9B7-4D0D-ADE5-62D5EFAAFBBF}"/>
              </a:ext>
            </a:extLst>
          </p:cNvPr>
          <p:cNvSpPr>
            <a:spLocks noGrp="1" noChangeArrowheads="1"/>
          </p:cNvSpPr>
          <p:nvPr>
            <p:ph type="body" idx="1"/>
          </p:nvPr>
        </p:nvSpPr>
        <p:spPr bwMode="auto">
          <a:xfrm>
            <a:off x="773085" y="820342"/>
            <a:ext cx="7702579"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rgbClr val="002060"/>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userDrawn="1"/>
        </p:nvSpPr>
        <p:spPr bwMode="auto">
          <a:xfrm>
            <a:off x="4512847" y="4960144"/>
            <a:ext cx="381835"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2.</a:t>
            </a:r>
            <a:fld id="{669DE52E-05EC-4487-BE79-3F9A6A9F8797}"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362D880-06BD-4D02-876C-3226AC8E6F10}"/>
              </a:ext>
            </a:extLst>
          </p:cNvPr>
          <p:cNvSpPr>
            <a:spLocks/>
          </p:cNvSpPr>
          <p:nvPr/>
        </p:nvSpPr>
        <p:spPr bwMode="auto">
          <a:xfrm>
            <a:off x="8916988" y="4083844"/>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0" name="Picture 8" descr="Cover-6Ed"/>
          <p:cNvPicPr>
            <a:picLocks noChangeAspect="1" noChangeArrowheads="1"/>
          </p:cNvPicPr>
          <p:nvPr userDrawn="1"/>
        </p:nvPicPr>
        <p:blipFill>
          <a:blip r:embed="rId14"/>
          <a:stretch>
            <a:fillRect/>
          </a:stretch>
        </p:blipFill>
        <p:spPr bwMode="auto">
          <a:xfrm>
            <a:off x="5546" y="1"/>
            <a:ext cx="742012" cy="71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00469281"/>
      </p:ext>
    </p:extLst>
  </p:cSld>
  <p:clrMap bg1="lt1" tx1="dk1" bg2="lt2" tx2="dk2" accent1="accent1" accent2="accent2" accent3="accent3" accent4="accent4" accent5="accent5" accent6="accent6" hlink="hlink" folHlink="folHlink"/>
  <p:sldLayoutIdLst>
    <p:sldLayoutId id="2147493602" r:id="rId1"/>
    <p:sldLayoutId id="2147493603" r:id="rId2"/>
    <p:sldLayoutId id="2147493604" r:id="rId3"/>
    <p:sldLayoutId id="2147493605" r:id="rId4"/>
    <p:sldLayoutId id="2147493606" r:id="rId5"/>
    <p:sldLayoutId id="2147493607" r:id="rId6"/>
    <p:sldLayoutId id="2147493608" r:id="rId7"/>
    <p:sldLayoutId id="2147493609" r:id="rId8"/>
    <p:sldLayoutId id="2147493610" r:id="rId9"/>
    <p:sldLayoutId id="2147493611" r:id="rId10"/>
    <p:sldLayoutId id="2147493612" r:id="rId11"/>
    <p:sldLayoutId id="2147493613" r:id="rId12"/>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95000"/>
        <a:buFont typeface="Monotype Sorts" pitchFamily="-65" charset="2"/>
        <a:buChar char="l"/>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6112478-D9B7-4D0D-ADE5-62D5EFAAFBBF}"/>
              </a:ext>
            </a:extLst>
          </p:cNvPr>
          <p:cNvSpPr>
            <a:spLocks noGrp="1" noChangeArrowheads="1"/>
          </p:cNvSpPr>
          <p:nvPr>
            <p:ph type="body" idx="1"/>
          </p:nvPr>
        </p:nvSpPr>
        <p:spPr bwMode="auto">
          <a:xfrm>
            <a:off x="748145" y="820342"/>
            <a:ext cx="7727518"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rgbClr val="002060"/>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userDrawn="1"/>
        </p:nvSpPr>
        <p:spPr bwMode="auto">
          <a:xfrm>
            <a:off x="4512846" y="4960144"/>
            <a:ext cx="381835"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1.</a:t>
            </a:r>
            <a:fld id="{669DE52E-05EC-4487-BE79-3F9A6A9F8797}"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362D880-06BD-4D02-876C-3226AC8E6F10}"/>
              </a:ext>
            </a:extLst>
          </p:cNvPr>
          <p:cNvSpPr>
            <a:spLocks/>
          </p:cNvSpPr>
          <p:nvPr/>
        </p:nvSpPr>
        <p:spPr bwMode="auto">
          <a:xfrm>
            <a:off x="8916988" y="4083844"/>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0" name="Picture 8" descr="Cover-6Ed"/>
          <p:cNvPicPr>
            <a:picLocks noChangeAspect="1" noChangeArrowheads="1"/>
          </p:cNvPicPr>
          <p:nvPr userDrawn="1"/>
        </p:nvPicPr>
        <p:blipFill>
          <a:blip r:embed="rId14"/>
          <a:stretch>
            <a:fillRect/>
          </a:stretch>
        </p:blipFill>
        <p:spPr bwMode="auto">
          <a:xfrm>
            <a:off x="5546" y="1"/>
            <a:ext cx="742012" cy="71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44880062"/>
      </p:ext>
    </p:extLst>
  </p:cSld>
  <p:clrMap bg1="lt1" tx1="dk1" bg2="lt2" tx2="dk2" accent1="accent1" accent2="accent2" accent3="accent3" accent4="accent4" accent5="accent5" accent6="accent6" hlink="hlink" folHlink="folHlink"/>
  <p:sldLayoutIdLst>
    <p:sldLayoutId id="2147493615" r:id="rId1"/>
    <p:sldLayoutId id="2147493616" r:id="rId2"/>
    <p:sldLayoutId id="2147493617" r:id="rId3"/>
    <p:sldLayoutId id="2147493618" r:id="rId4"/>
    <p:sldLayoutId id="2147493619" r:id="rId5"/>
    <p:sldLayoutId id="2147493620" r:id="rId6"/>
    <p:sldLayoutId id="2147493621" r:id="rId7"/>
    <p:sldLayoutId id="2147493622" r:id="rId8"/>
    <p:sldLayoutId id="2147493623" r:id="rId9"/>
    <p:sldLayoutId id="2147493624" r:id="rId10"/>
    <p:sldLayoutId id="2147493625" r:id="rId11"/>
    <p:sldLayoutId id="2147493626" r:id="rId12"/>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95000"/>
        <a:buFont typeface="Monotype Sorts" pitchFamily="-65" charset="2"/>
        <a:buChar char="l"/>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6112478-D9B7-4D0D-ADE5-62D5EFAAFBBF}"/>
              </a:ext>
            </a:extLst>
          </p:cNvPr>
          <p:cNvSpPr>
            <a:spLocks noGrp="1" noChangeArrowheads="1"/>
          </p:cNvSpPr>
          <p:nvPr>
            <p:ph type="body" idx="1"/>
          </p:nvPr>
        </p:nvSpPr>
        <p:spPr bwMode="auto">
          <a:xfrm>
            <a:off x="768351" y="820342"/>
            <a:ext cx="7707313"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rgbClr val="002060"/>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userDrawn="1"/>
        </p:nvSpPr>
        <p:spPr bwMode="auto">
          <a:xfrm>
            <a:off x="4512846" y="4960144"/>
            <a:ext cx="381835"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3.</a:t>
            </a:r>
            <a:fld id="{669DE52E-05EC-4487-BE79-3F9A6A9F8797}"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362D880-06BD-4D02-876C-3226AC8E6F10}"/>
              </a:ext>
            </a:extLst>
          </p:cNvPr>
          <p:cNvSpPr>
            <a:spLocks/>
          </p:cNvSpPr>
          <p:nvPr/>
        </p:nvSpPr>
        <p:spPr bwMode="auto">
          <a:xfrm>
            <a:off x="8916988" y="4083844"/>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0" name="Picture 8" descr="Cover-6Ed"/>
          <p:cNvPicPr>
            <a:picLocks noChangeAspect="1" noChangeArrowheads="1"/>
          </p:cNvPicPr>
          <p:nvPr userDrawn="1"/>
        </p:nvPicPr>
        <p:blipFill>
          <a:blip r:embed="rId14"/>
          <a:stretch>
            <a:fillRect/>
          </a:stretch>
        </p:blipFill>
        <p:spPr bwMode="auto">
          <a:xfrm>
            <a:off x="5546" y="1"/>
            <a:ext cx="742012" cy="71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60915283"/>
      </p:ext>
    </p:extLst>
  </p:cSld>
  <p:clrMap bg1="lt1" tx1="dk1" bg2="lt2" tx2="dk2" accent1="accent1" accent2="accent2" accent3="accent3" accent4="accent4" accent5="accent5" accent6="accent6" hlink="hlink" folHlink="folHlink"/>
  <p:sldLayoutIdLst>
    <p:sldLayoutId id="2147493628" r:id="rId1"/>
    <p:sldLayoutId id="2147493629" r:id="rId2"/>
    <p:sldLayoutId id="2147493630" r:id="rId3"/>
    <p:sldLayoutId id="2147493631" r:id="rId4"/>
    <p:sldLayoutId id="2147493632" r:id="rId5"/>
    <p:sldLayoutId id="2147493633" r:id="rId6"/>
    <p:sldLayoutId id="2147493634" r:id="rId7"/>
    <p:sldLayoutId id="2147493635" r:id="rId8"/>
    <p:sldLayoutId id="2147493636" r:id="rId9"/>
    <p:sldLayoutId id="2147493637" r:id="rId10"/>
    <p:sldLayoutId id="2147493638" r:id="rId11"/>
    <p:sldLayoutId id="2147493639" r:id="rId12"/>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95000"/>
        <a:buFont typeface="Monotype Sorts" pitchFamily="-65" charset="2"/>
        <a:buChar char="l"/>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2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s://www.kaggle.com/gulsahdemiryurek/harry-potter-dataset" TargetMode="Externa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hyperlink" Target="https://en.wikipedia.org/wiki/Data_scraping" TargetMode="External"/><Relationship Id="rId2" Type="http://schemas.openxmlformats.org/officeDocument/2006/relationships/hyperlink" Target="https://en.wikipedia.org/wiki/Character_encoding" TargetMode="Externa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30.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image" Target="../media/image27.tiff"/><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image" Target="../media/image29.png"/><Relationship Id="rId1" Type="http://schemas.openxmlformats.org/officeDocument/2006/relationships/slideLayout" Target="../slideLayouts/slideLayout1.xml"/><Relationship Id="rId4" Type="http://schemas.openxmlformats.org/officeDocument/2006/relationships/image" Target="../media/image30.tiff"/></Relationships>
</file>

<file path=ppt/slides/_rels/slide32.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image" Target="../media/image20.png"/><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33.xml.rels><?xml version="1.0" encoding="UTF-8" standalone="yes"?>
<Relationships xmlns="http://schemas.openxmlformats.org/package/2006/relationships"><Relationship Id="rId3" Type="http://schemas.openxmlformats.org/officeDocument/2006/relationships/hyperlink" Target="https://www.w3schools.com/java/java_regex.asp" TargetMode="External"/><Relationship Id="rId7" Type="http://schemas.openxmlformats.org/officeDocument/2006/relationships/image" Target="../media/image34.tiff"/><Relationship Id="rId2" Type="http://schemas.openxmlformats.org/officeDocument/2006/relationships/hyperlink" Target="https://docs.python.org/3/library/re.html" TargetMode="External"/><Relationship Id="rId1" Type="http://schemas.openxmlformats.org/officeDocument/2006/relationships/slideLayout" Target="../slideLayouts/slideLayout1.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hyperlink" Target="https://en.wikipedia.org/wiki/SNOBOL" TargetMode="External"/></Relationships>
</file>

<file path=ppt/slides/_rels/slide3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35.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1.emf"/></Relationships>
</file>

<file path=ppt/slides/_rels/slide36.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8.xml"/><Relationship Id="rId1" Type="http://schemas.openxmlformats.org/officeDocument/2006/relationships/slideLayout" Target="../slideLayouts/slideLayout22.xml"/><Relationship Id="rId4" Type="http://schemas.openxmlformats.org/officeDocument/2006/relationships/image" Target="../media/image36.jpeg"/></Relationships>
</file>

<file path=ppt/slides/_rels/slide37.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14.xml"/><Relationship Id="rId1" Type="http://schemas.openxmlformats.org/officeDocument/2006/relationships/slideLayout" Target="../slideLayouts/slideLayout8.xml"/><Relationship Id="rId4" Type="http://schemas.openxmlformats.org/officeDocument/2006/relationships/image" Target="../media/image1.emf"/></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47.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17.xml"/><Relationship Id="rId1" Type="http://schemas.openxmlformats.org/officeDocument/2006/relationships/slideLayout" Target="../slideLayouts/slideLayout10.xml"/><Relationship Id="rId4" Type="http://schemas.openxmlformats.org/officeDocument/2006/relationships/image" Target="../media/image42.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50.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20.xml"/><Relationship Id="rId1" Type="http://schemas.openxmlformats.org/officeDocument/2006/relationships/slideLayout" Target="../slideLayouts/slideLayout10.xml"/><Relationship Id="rId4" Type="http://schemas.openxmlformats.org/officeDocument/2006/relationships/image" Target="../media/image44.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52.xml.rels><?xml version="1.0" encoding="UTF-8" standalone="yes"?>
<Relationships xmlns="http://schemas.openxmlformats.org/package/2006/relationships"><Relationship Id="rId2" Type="http://schemas.openxmlformats.org/officeDocument/2006/relationships/hyperlink" Target="https://dbis-uibk.github.io/relax/calc/local/uibk/local/0" TargetMode="Externa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4.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4.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4.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4.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4.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4.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4.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4.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4.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4.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4.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4.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4.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4.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4.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4.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4.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4.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4.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4.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4.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4.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4.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4.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4.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4.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4.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4.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4.xml"/></Relationships>
</file>

<file path=ppt/slides/_rels/slide8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4.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8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s://www.kaggle.com/gulsahdemiryurek/harry-potter-dataset" TargetMode="External"/><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image" Target="../media/image20.png"/><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8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CE15D65-8053-1B4E-B089-18B4089AAFB8}"/>
              </a:ext>
            </a:extLst>
          </p:cNvPr>
          <p:cNvPicPr>
            <a:picLocks noChangeAspect="1"/>
          </p:cNvPicPr>
          <p:nvPr/>
        </p:nvPicPr>
        <p:blipFill>
          <a:blip r:embed="rId3"/>
          <a:stretch>
            <a:fillRect/>
          </a:stretch>
        </p:blipFill>
        <p:spPr>
          <a:xfrm>
            <a:off x="-2" y="-1"/>
            <a:ext cx="9144001" cy="5143501"/>
          </a:xfrm>
          <a:prstGeom prst="rect">
            <a:avLst/>
          </a:prstGeom>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3075"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6" name="TextBox 9"/>
          <p:cNvSpPr txBox="1">
            <a:spLocks noChangeArrowheads="1"/>
          </p:cNvSpPr>
          <p:nvPr/>
        </p:nvSpPr>
        <p:spPr bwMode="auto">
          <a:xfrm>
            <a:off x="0" y="12616"/>
            <a:ext cx="8458202"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t>W4111 – Introduction to Databases</a:t>
            </a:r>
            <a:br>
              <a:rPr lang="en-US" altLang="en-US" sz="2800" i="1" dirty="0"/>
            </a:br>
            <a:r>
              <a:rPr lang="en-US" altLang="en-US" sz="2800" i="1" dirty="0"/>
              <a:t>Section 002, Spring 2021</a:t>
            </a:r>
            <a:br>
              <a:rPr lang="en-US" altLang="en-US" sz="2800" i="1" dirty="0"/>
            </a:br>
            <a:br>
              <a:rPr lang="en-US" altLang="en-US" sz="2800" i="1" dirty="0"/>
            </a:br>
            <a:r>
              <a:rPr lang="en-US" altLang="en-US" sz="2800" i="1" dirty="0"/>
              <a:t>Lecture 2: ER, Relational, SQL (II)</a:t>
            </a:r>
          </a:p>
        </p:txBody>
      </p:sp>
      <p:sp>
        <p:nvSpPr>
          <p:cNvPr id="3077" name="TextBox 10"/>
          <p:cNvSpPr txBox="1">
            <a:spLocks noChangeArrowheads="1"/>
          </p:cNvSpPr>
          <p:nvPr/>
        </p:nvSpPr>
        <p:spPr bwMode="auto">
          <a:xfrm>
            <a:off x="0" y="4732991"/>
            <a:ext cx="91440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r>
              <a:rPr lang="en-US" altLang="en-US" sz="1200" i="1" dirty="0">
                <a:solidFill>
                  <a:schemeClr val="bg1"/>
                </a:solidFill>
              </a:rPr>
              <a:t>© Donald F. Ferguson, 2021</a:t>
            </a:r>
          </a:p>
        </p:txBody>
      </p:sp>
    </p:spTree>
    <p:extLst>
      <p:ext uri="{BB962C8B-B14F-4D97-AF65-F5344CB8AC3E}">
        <p14:creationId xmlns:p14="http://schemas.microsoft.com/office/powerpoint/2010/main" val="20379959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10">
            <a:extLst>
              <a:ext uri="{FF2B5EF4-FFF2-40B4-BE49-F238E27FC236}">
                <a16:creationId xmlns:a16="http://schemas.microsoft.com/office/drawing/2014/main" id="{9855443E-B9C9-5945-9AA8-9339069CDBB4}"/>
              </a:ext>
            </a:extLst>
          </p:cNvPr>
          <p:cNvSpPr>
            <a:spLocks noGrp="1"/>
          </p:cNvSpPr>
          <p:nvPr>
            <p:ph idx="1"/>
          </p:nvPr>
        </p:nvSpPr>
        <p:spPr>
          <a:xfrm>
            <a:off x="5943600" y="2653242"/>
            <a:ext cx="3048000" cy="1975907"/>
          </a:xfrm>
        </p:spPr>
        <p:txBody>
          <a:bodyPr/>
          <a:lstStyle/>
          <a:p>
            <a:r>
              <a:rPr lang="en-US" sz="1800" dirty="0"/>
              <a:t>All languages perform coercion/conversation.</a:t>
            </a:r>
          </a:p>
          <a:p>
            <a:r>
              <a:rPr lang="en-US" sz="1800" dirty="0"/>
              <a:t>The rules are usually similar but there are differences.</a:t>
            </a:r>
          </a:p>
        </p:txBody>
      </p:sp>
      <p:sp>
        <p:nvSpPr>
          <p:cNvPr id="2" name="Title 1">
            <a:extLst>
              <a:ext uri="{FF2B5EF4-FFF2-40B4-BE49-F238E27FC236}">
                <a16:creationId xmlns:a16="http://schemas.microsoft.com/office/drawing/2014/main" id="{DB93F84C-8677-414F-97FB-867796567B94}"/>
              </a:ext>
            </a:extLst>
          </p:cNvPr>
          <p:cNvSpPr>
            <a:spLocks noGrp="1"/>
          </p:cNvSpPr>
          <p:nvPr>
            <p:ph type="title"/>
          </p:nvPr>
        </p:nvSpPr>
        <p:spPr/>
        <p:txBody>
          <a:bodyPr/>
          <a:lstStyle/>
          <a:p>
            <a:r>
              <a:rPr lang="en-US" dirty="0"/>
              <a:t>Type Coercion/Type Conversion</a:t>
            </a:r>
          </a:p>
        </p:txBody>
      </p:sp>
      <p:pic>
        <p:nvPicPr>
          <p:cNvPr id="5" name="Picture 4">
            <a:extLst>
              <a:ext uri="{FF2B5EF4-FFF2-40B4-BE49-F238E27FC236}">
                <a16:creationId xmlns:a16="http://schemas.microsoft.com/office/drawing/2014/main" id="{24BBE026-108C-7247-8227-3131D7EA68F9}"/>
              </a:ext>
            </a:extLst>
          </p:cNvPr>
          <p:cNvPicPr>
            <a:picLocks noChangeAspect="1"/>
          </p:cNvPicPr>
          <p:nvPr/>
        </p:nvPicPr>
        <p:blipFill>
          <a:blip r:embed="rId2"/>
          <a:stretch>
            <a:fillRect/>
          </a:stretch>
        </p:blipFill>
        <p:spPr>
          <a:xfrm>
            <a:off x="76200" y="477308"/>
            <a:ext cx="2677512" cy="2012950"/>
          </a:xfrm>
          <a:prstGeom prst="rect">
            <a:avLst/>
          </a:prstGeom>
        </p:spPr>
      </p:pic>
      <p:pic>
        <p:nvPicPr>
          <p:cNvPr id="6" name="Picture 5">
            <a:extLst>
              <a:ext uri="{FF2B5EF4-FFF2-40B4-BE49-F238E27FC236}">
                <a16:creationId xmlns:a16="http://schemas.microsoft.com/office/drawing/2014/main" id="{8FE5B1A5-D288-B347-A346-18B6B823D34E}"/>
              </a:ext>
            </a:extLst>
          </p:cNvPr>
          <p:cNvPicPr>
            <a:picLocks noChangeAspect="1"/>
          </p:cNvPicPr>
          <p:nvPr/>
        </p:nvPicPr>
        <p:blipFill>
          <a:blip r:embed="rId3"/>
          <a:stretch>
            <a:fillRect/>
          </a:stretch>
        </p:blipFill>
        <p:spPr>
          <a:xfrm>
            <a:off x="3079950" y="477308"/>
            <a:ext cx="2716505" cy="2012950"/>
          </a:xfrm>
          <a:prstGeom prst="rect">
            <a:avLst/>
          </a:prstGeom>
        </p:spPr>
      </p:pic>
      <p:pic>
        <p:nvPicPr>
          <p:cNvPr id="7" name="Picture 6">
            <a:extLst>
              <a:ext uri="{FF2B5EF4-FFF2-40B4-BE49-F238E27FC236}">
                <a16:creationId xmlns:a16="http://schemas.microsoft.com/office/drawing/2014/main" id="{E9B3E9E9-B801-FE49-8B6E-66D3688D40B9}"/>
              </a:ext>
            </a:extLst>
          </p:cNvPr>
          <p:cNvPicPr>
            <a:picLocks noChangeAspect="1"/>
          </p:cNvPicPr>
          <p:nvPr/>
        </p:nvPicPr>
        <p:blipFill>
          <a:blip r:embed="rId4"/>
          <a:stretch>
            <a:fillRect/>
          </a:stretch>
        </p:blipFill>
        <p:spPr>
          <a:xfrm>
            <a:off x="6122694" y="477308"/>
            <a:ext cx="2716505" cy="2012950"/>
          </a:xfrm>
          <a:prstGeom prst="rect">
            <a:avLst/>
          </a:prstGeom>
        </p:spPr>
      </p:pic>
      <p:pic>
        <p:nvPicPr>
          <p:cNvPr id="9" name="Picture 8">
            <a:extLst>
              <a:ext uri="{FF2B5EF4-FFF2-40B4-BE49-F238E27FC236}">
                <a16:creationId xmlns:a16="http://schemas.microsoft.com/office/drawing/2014/main" id="{76016013-A998-2C4F-BDFB-E504C083E965}"/>
              </a:ext>
            </a:extLst>
          </p:cNvPr>
          <p:cNvPicPr>
            <a:picLocks noChangeAspect="1"/>
          </p:cNvPicPr>
          <p:nvPr/>
        </p:nvPicPr>
        <p:blipFill>
          <a:blip r:embed="rId5"/>
          <a:stretch>
            <a:fillRect/>
          </a:stretch>
        </p:blipFill>
        <p:spPr>
          <a:xfrm>
            <a:off x="76201" y="2643621"/>
            <a:ext cx="2677512" cy="1925301"/>
          </a:xfrm>
          <a:prstGeom prst="rect">
            <a:avLst/>
          </a:prstGeom>
        </p:spPr>
      </p:pic>
      <p:pic>
        <p:nvPicPr>
          <p:cNvPr id="10" name="Picture 9">
            <a:extLst>
              <a:ext uri="{FF2B5EF4-FFF2-40B4-BE49-F238E27FC236}">
                <a16:creationId xmlns:a16="http://schemas.microsoft.com/office/drawing/2014/main" id="{B0D42105-5B0C-064F-A8C2-DB34C437D2AB}"/>
              </a:ext>
            </a:extLst>
          </p:cNvPr>
          <p:cNvPicPr>
            <a:picLocks noChangeAspect="1"/>
          </p:cNvPicPr>
          <p:nvPr/>
        </p:nvPicPr>
        <p:blipFill>
          <a:blip r:embed="rId6"/>
          <a:stretch>
            <a:fillRect/>
          </a:stretch>
        </p:blipFill>
        <p:spPr>
          <a:xfrm>
            <a:off x="3079950" y="2571750"/>
            <a:ext cx="2777462" cy="1997172"/>
          </a:xfrm>
          <a:prstGeom prst="rect">
            <a:avLst/>
          </a:prstGeom>
        </p:spPr>
      </p:pic>
    </p:spTree>
    <p:extLst>
      <p:ext uri="{BB962C8B-B14F-4D97-AF65-F5344CB8AC3E}">
        <p14:creationId xmlns:p14="http://schemas.microsoft.com/office/powerpoint/2010/main" val="41169050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12DA85-ADDC-0746-A58F-B7FF38964708}"/>
              </a:ext>
            </a:extLst>
          </p:cNvPr>
          <p:cNvSpPr>
            <a:spLocks noGrp="1"/>
          </p:cNvSpPr>
          <p:nvPr>
            <p:ph type="title"/>
          </p:nvPr>
        </p:nvSpPr>
        <p:spPr/>
        <p:txBody>
          <a:bodyPr/>
          <a:lstStyle/>
          <a:p>
            <a:r>
              <a:rPr lang="en-US" dirty="0"/>
              <a:t>Excellent Questions</a:t>
            </a:r>
          </a:p>
        </p:txBody>
      </p:sp>
      <p:pic>
        <p:nvPicPr>
          <p:cNvPr id="5" name="Picture 4">
            <a:extLst>
              <a:ext uri="{FF2B5EF4-FFF2-40B4-BE49-F238E27FC236}">
                <a16:creationId xmlns:a16="http://schemas.microsoft.com/office/drawing/2014/main" id="{3F7EDD91-CDA2-B04A-BD01-22C718EAA6EA}"/>
              </a:ext>
            </a:extLst>
          </p:cNvPr>
          <p:cNvPicPr>
            <a:picLocks noChangeAspect="1"/>
          </p:cNvPicPr>
          <p:nvPr/>
        </p:nvPicPr>
        <p:blipFill>
          <a:blip r:embed="rId2"/>
          <a:stretch>
            <a:fillRect/>
          </a:stretch>
        </p:blipFill>
        <p:spPr>
          <a:xfrm>
            <a:off x="86285" y="556017"/>
            <a:ext cx="8971430" cy="4031466"/>
          </a:xfrm>
          <a:prstGeom prst="rect">
            <a:avLst/>
          </a:prstGeom>
        </p:spPr>
      </p:pic>
    </p:spTree>
    <p:extLst>
      <p:ext uri="{BB962C8B-B14F-4D97-AF65-F5344CB8AC3E}">
        <p14:creationId xmlns:p14="http://schemas.microsoft.com/office/powerpoint/2010/main" val="40675078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B1B2AC1-7650-244D-9D38-905D077E3C39}"/>
              </a:ext>
            </a:extLst>
          </p:cNvPr>
          <p:cNvSpPr>
            <a:spLocks noGrp="1"/>
          </p:cNvSpPr>
          <p:nvPr>
            <p:ph idx="1"/>
          </p:nvPr>
        </p:nvSpPr>
        <p:spPr/>
        <p:txBody>
          <a:bodyPr/>
          <a:lstStyle/>
          <a:p>
            <a:pPr marL="0" indent="0">
              <a:buNone/>
            </a:pPr>
            <a:r>
              <a:rPr lang="en-US" b="1" dirty="0"/>
              <a:t>Rule 3</a:t>
            </a:r>
            <a:r>
              <a:rPr lang="en-US" dirty="0"/>
              <a:t>: Systematic treatment of null values:</a:t>
            </a:r>
          </a:p>
          <a:p>
            <a:pPr lvl="1"/>
            <a:r>
              <a:rPr lang="en-US" dirty="0"/>
              <a:t>Null values (distinct from the empty character string or a string of blank characters and distinct from zero or any other number) are supported in fully relational DBMS for representing </a:t>
            </a:r>
            <a:r>
              <a:rPr lang="en-US" b="1" dirty="0"/>
              <a:t>missing information</a:t>
            </a:r>
            <a:r>
              <a:rPr lang="en-US" dirty="0"/>
              <a:t> and </a:t>
            </a:r>
            <a:r>
              <a:rPr lang="en-US" b="1" dirty="0"/>
              <a:t>inapplicable</a:t>
            </a:r>
            <a:r>
              <a:rPr lang="en-US" dirty="0"/>
              <a:t> information in a systematic way, independent of data type.</a:t>
            </a:r>
          </a:p>
          <a:p>
            <a:r>
              <a:rPr lang="en-US" dirty="0"/>
              <a:t>Sometimes programmers and database designers are tempted to use “special values” to indicate unknow, missing or inapplicable values.</a:t>
            </a:r>
          </a:p>
          <a:p>
            <a:pPr lvl="1"/>
            <a:r>
              <a:rPr lang="en-US" dirty="0"/>
              <a:t>String: “”, “NA”,  “UNKNOWN”, ...</a:t>
            </a:r>
          </a:p>
          <a:p>
            <a:pPr lvl="1"/>
            <a:r>
              <a:rPr lang="en-US" dirty="0"/>
              <a:t>Numbers: -1, 0, -9999</a:t>
            </a:r>
          </a:p>
          <a:p>
            <a:r>
              <a:rPr lang="en-US" dirty="0"/>
              <a:t>Other indicators can cause confusion because you have to carefully code some SQL statements to the specific, varying choices programmers made.</a:t>
            </a:r>
          </a:p>
        </p:txBody>
      </p:sp>
      <p:sp>
        <p:nvSpPr>
          <p:cNvPr id="3" name="Title 2">
            <a:extLst>
              <a:ext uri="{FF2B5EF4-FFF2-40B4-BE49-F238E27FC236}">
                <a16:creationId xmlns:a16="http://schemas.microsoft.com/office/drawing/2014/main" id="{A9BD14DF-A9A8-194E-BC7A-EDA6E84F3373}"/>
              </a:ext>
            </a:extLst>
          </p:cNvPr>
          <p:cNvSpPr>
            <a:spLocks noGrp="1"/>
          </p:cNvSpPr>
          <p:nvPr>
            <p:ph type="title"/>
          </p:nvPr>
        </p:nvSpPr>
        <p:spPr/>
        <p:txBody>
          <a:bodyPr/>
          <a:lstStyle/>
          <a:p>
            <a:r>
              <a:rPr lang="en-US" dirty="0"/>
              <a:t>Codd’s 12 Rules</a:t>
            </a:r>
          </a:p>
        </p:txBody>
      </p:sp>
    </p:spTree>
    <p:extLst>
      <p:ext uri="{BB962C8B-B14F-4D97-AF65-F5344CB8AC3E}">
        <p14:creationId xmlns:p14="http://schemas.microsoft.com/office/powerpoint/2010/main" val="21557176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5DC2ACCF-BF06-E64A-9A0F-2A5D12FC719B}"/>
              </a:ext>
            </a:extLst>
          </p:cNvPr>
          <p:cNvSpPr>
            <a:spLocks noGrp="1"/>
          </p:cNvSpPr>
          <p:nvPr>
            <p:ph idx="1"/>
          </p:nvPr>
        </p:nvSpPr>
        <p:spPr>
          <a:xfrm>
            <a:off x="3713630" y="518845"/>
            <a:ext cx="5257800" cy="1664550"/>
          </a:xfrm>
        </p:spPr>
        <p:txBody>
          <a:bodyPr/>
          <a:lstStyle/>
          <a:p>
            <a:pPr marL="0" indent="0">
              <a:buNone/>
            </a:pPr>
            <a:r>
              <a:rPr lang="en-US" sz="1600" dirty="0"/>
              <a:t>Without NULL, to get a correct answer:</a:t>
            </a:r>
          </a:p>
          <a:p>
            <a:r>
              <a:rPr lang="en-US" sz="1600" dirty="0"/>
              <a:t>I must understand the domain to determine “unknown” values or know what choice a developer made.</a:t>
            </a:r>
          </a:p>
          <a:p>
            <a:r>
              <a:rPr lang="en-US" sz="1600" dirty="0"/>
              <a:t>Explicitly include “where weight != 0” in all statements.</a:t>
            </a:r>
          </a:p>
          <a:p>
            <a:r>
              <a:rPr lang="en-US" sz="1600" dirty="0"/>
              <a:t>And this varies from column to column, table to table,</a:t>
            </a:r>
            <a:br>
              <a:rPr lang="en-US" sz="1600" dirty="0"/>
            </a:br>
            <a:r>
              <a:rPr lang="en-US" sz="1600" dirty="0"/>
              <a:t>schema to schema, etc.</a:t>
            </a:r>
          </a:p>
        </p:txBody>
      </p:sp>
      <p:sp>
        <p:nvSpPr>
          <p:cNvPr id="3" name="Title 2">
            <a:extLst>
              <a:ext uri="{FF2B5EF4-FFF2-40B4-BE49-F238E27FC236}">
                <a16:creationId xmlns:a16="http://schemas.microsoft.com/office/drawing/2014/main" id="{BE59ED6F-2CEC-7B4F-9841-18C187E5572E}"/>
              </a:ext>
            </a:extLst>
          </p:cNvPr>
          <p:cNvSpPr>
            <a:spLocks noGrp="1"/>
          </p:cNvSpPr>
          <p:nvPr>
            <p:ph type="title"/>
          </p:nvPr>
        </p:nvSpPr>
        <p:spPr/>
        <p:txBody>
          <a:bodyPr/>
          <a:lstStyle/>
          <a:p>
            <a:r>
              <a:rPr lang="en-US" dirty="0"/>
              <a:t>NULL and Correct Answers</a:t>
            </a:r>
          </a:p>
        </p:txBody>
      </p:sp>
      <p:pic>
        <p:nvPicPr>
          <p:cNvPr id="4" name="Picture 3">
            <a:extLst>
              <a:ext uri="{FF2B5EF4-FFF2-40B4-BE49-F238E27FC236}">
                <a16:creationId xmlns:a16="http://schemas.microsoft.com/office/drawing/2014/main" id="{8F12800C-54DD-A147-BE28-1912CB1CC3CA}"/>
              </a:ext>
            </a:extLst>
          </p:cNvPr>
          <p:cNvPicPr>
            <a:picLocks noChangeAspect="1"/>
          </p:cNvPicPr>
          <p:nvPr/>
        </p:nvPicPr>
        <p:blipFill>
          <a:blip r:embed="rId2"/>
          <a:stretch>
            <a:fillRect/>
          </a:stretch>
        </p:blipFill>
        <p:spPr>
          <a:xfrm>
            <a:off x="172570" y="590550"/>
            <a:ext cx="3377483" cy="2700830"/>
          </a:xfrm>
          <a:prstGeom prst="rect">
            <a:avLst/>
          </a:prstGeom>
        </p:spPr>
      </p:pic>
      <p:pic>
        <p:nvPicPr>
          <p:cNvPr id="5" name="Picture 4">
            <a:extLst>
              <a:ext uri="{FF2B5EF4-FFF2-40B4-BE49-F238E27FC236}">
                <a16:creationId xmlns:a16="http://schemas.microsoft.com/office/drawing/2014/main" id="{DB835BF7-8A1A-9140-BEEE-046473A67A17}"/>
              </a:ext>
            </a:extLst>
          </p:cNvPr>
          <p:cNvPicPr>
            <a:picLocks noChangeAspect="1"/>
          </p:cNvPicPr>
          <p:nvPr/>
        </p:nvPicPr>
        <p:blipFill>
          <a:blip r:embed="rId3"/>
          <a:stretch>
            <a:fillRect/>
          </a:stretch>
        </p:blipFill>
        <p:spPr>
          <a:xfrm>
            <a:off x="2698349" y="2257922"/>
            <a:ext cx="5791200" cy="2359378"/>
          </a:xfrm>
          <a:prstGeom prst="rect">
            <a:avLst/>
          </a:prstGeom>
        </p:spPr>
      </p:pic>
    </p:spTree>
    <p:extLst>
      <p:ext uri="{BB962C8B-B14F-4D97-AF65-F5344CB8AC3E}">
        <p14:creationId xmlns:p14="http://schemas.microsoft.com/office/powerpoint/2010/main" val="9160076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344E9A1-55DC-0C4E-B5FD-396C61A077D2}"/>
              </a:ext>
            </a:extLst>
          </p:cNvPr>
          <p:cNvSpPr>
            <a:spLocks noGrp="1"/>
          </p:cNvSpPr>
          <p:nvPr>
            <p:ph idx="1"/>
          </p:nvPr>
        </p:nvSpPr>
        <p:spPr/>
        <p:txBody>
          <a:bodyPr/>
          <a:lstStyle/>
          <a:p>
            <a:r>
              <a:rPr lang="en-US" sz="1800" dirty="0"/>
              <a:t>“When </a:t>
            </a:r>
            <a:r>
              <a:rPr lang="en-US" sz="1800" i="1" dirty="0" err="1"/>
              <a:t>deathYear</a:t>
            </a:r>
            <a:r>
              <a:rPr lang="en-US" sz="1800" dirty="0"/>
              <a:t> is null do we assume that the person is alive? What if he is dead and information is just missing?”</a:t>
            </a:r>
          </a:p>
          <a:p>
            <a:r>
              <a:rPr lang="en-US" sz="1800" dirty="0"/>
              <a:t>Well,</a:t>
            </a:r>
          </a:p>
          <a:p>
            <a:pPr lvl="1"/>
            <a:r>
              <a:rPr lang="en-US" sz="1600" dirty="0"/>
              <a:t>My interpretation is that if there is no death date, </a:t>
            </a:r>
            <a:r>
              <a:rPr lang="en-US" sz="1600" i="1" dirty="0" err="1"/>
              <a:t>isDead</a:t>
            </a:r>
            <a:r>
              <a:rPr lang="en-US" sz="1600" dirty="0"/>
              <a:t> should be NULL.</a:t>
            </a:r>
          </a:p>
          <a:p>
            <a:pPr lvl="1"/>
            <a:r>
              <a:rPr lang="en-US" sz="1600" dirty="0"/>
              <a:t>I might expect that the person is dead if their current age would be 125,</a:t>
            </a:r>
            <a:br>
              <a:rPr lang="en-US" sz="1600" dirty="0"/>
            </a:br>
            <a:r>
              <a:rPr lang="en-US" sz="1600" dirty="0"/>
              <a:t>but that is just a guess.</a:t>
            </a:r>
          </a:p>
          <a:p>
            <a:r>
              <a:rPr lang="en-US" sz="1800" dirty="0"/>
              <a:t>Also,</a:t>
            </a:r>
          </a:p>
          <a:p>
            <a:pPr lvl="1"/>
            <a:r>
              <a:rPr lang="en-US" sz="1600" dirty="0"/>
              <a:t>Having a column </a:t>
            </a:r>
            <a:r>
              <a:rPr lang="en-US" sz="1600" i="1" dirty="0" err="1"/>
              <a:t>isDead</a:t>
            </a:r>
            <a:r>
              <a:rPr lang="en-US" sz="1600" dirty="0"/>
              <a:t> is actually a bad design pattern in this case.</a:t>
            </a:r>
          </a:p>
          <a:p>
            <a:pPr lvl="1"/>
            <a:r>
              <a:rPr lang="en-US" sz="1600" dirty="0"/>
              <a:t>The value of </a:t>
            </a:r>
            <a:r>
              <a:rPr lang="en-US" sz="1600" i="1" dirty="0" err="1"/>
              <a:t>isDead</a:t>
            </a:r>
            <a:r>
              <a:rPr lang="en-US" sz="1600" dirty="0"/>
              <a:t> is </a:t>
            </a:r>
            <a:r>
              <a:rPr lang="en-US" sz="1600" i="1" dirty="0"/>
              <a:t>functionally dependent</a:t>
            </a:r>
            <a:r>
              <a:rPr lang="en-US" sz="1600" dirty="0"/>
              <a:t> on </a:t>
            </a:r>
            <a:r>
              <a:rPr lang="en-US" sz="1600" i="1" dirty="0" err="1"/>
              <a:t>deathYear</a:t>
            </a:r>
            <a:r>
              <a:rPr lang="en-US" sz="1600" i="1" dirty="0"/>
              <a:t>.</a:t>
            </a:r>
          </a:p>
          <a:p>
            <a:pPr lvl="1"/>
            <a:r>
              <a:rPr lang="en-US" sz="1600" dirty="0"/>
              <a:t>Database designs avoid </a:t>
            </a:r>
            <a:r>
              <a:rPr lang="en-US" sz="1600" i="1" dirty="0"/>
              <a:t>functional</a:t>
            </a:r>
            <a:r>
              <a:rPr lang="en-US" sz="1600" dirty="0"/>
              <a:t> </a:t>
            </a:r>
            <a:r>
              <a:rPr lang="en-US" sz="1600" i="1" dirty="0"/>
              <a:t>dependencies</a:t>
            </a:r>
            <a:r>
              <a:rPr lang="en-US" sz="1600" dirty="0"/>
              <a:t> to prevent </a:t>
            </a:r>
            <a:r>
              <a:rPr lang="en-US" sz="1600" i="1" dirty="0"/>
              <a:t>update anomalies.</a:t>
            </a:r>
            <a:br>
              <a:rPr lang="en-US" sz="1600" dirty="0"/>
            </a:br>
            <a:r>
              <a:rPr lang="en-US" sz="1600" dirty="0"/>
              <a:t>Some could forget to update both columns when learning a fact.</a:t>
            </a:r>
          </a:p>
          <a:p>
            <a:pPr lvl="1"/>
            <a:r>
              <a:rPr lang="en-US" sz="1600" dirty="0"/>
              <a:t>In other scenarios, I might know that a person </a:t>
            </a:r>
            <a:r>
              <a:rPr lang="en-US" sz="1600" i="1" dirty="0" err="1"/>
              <a:t>isDead</a:t>
            </a:r>
            <a:r>
              <a:rPr lang="en-US" sz="1600" dirty="0"/>
              <a:t> but not know the </a:t>
            </a:r>
            <a:r>
              <a:rPr lang="en-US" sz="1600" i="1" dirty="0" err="1"/>
              <a:t>deathDate</a:t>
            </a:r>
            <a:r>
              <a:rPr lang="en-US" sz="1600" i="1" dirty="0"/>
              <a:t>.</a:t>
            </a:r>
            <a:br>
              <a:rPr lang="en-US" sz="1600" dirty="0"/>
            </a:br>
            <a:r>
              <a:rPr lang="en-US" sz="1600" dirty="0"/>
              <a:t>So, this design decision is problem/scenario specific.</a:t>
            </a:r>
          </a:p>
        </p:txBody>
      </p:sp>
      <p:sp>
        <p:nvSpPr>
          <p:cNvPr id="3" name="Title 2">
            <a:extLst>
              <a:ext uri="{FF2B5EF4-FFF2-40B4-BE49-F238E27FC236}">
                <a16:creationId xmlns:a16="http://schemas.microsoft.com/office/drawing/2014/main" id="{072CB704-7AA2-684B-B4C5-55C05C923F7C}"/>
              </a:ext>
            </a:extLst>
          </p:cNvPr>
          <p:cNvSpPr>
            <a:spLocks noGrp="1"/>
          </p:cNvSpPr>
          <p:nvPr>
            <p:ph type="title"/>
          </p:nvPr>
        </p:nvSpPr>
        <p:spPr/>
        <p:txBody>
          <a:bodyPr/>
          <a:lstStyle/>
          <a:p>
            <a:r>
              <a:rPr lang="en-US" dirty="0"/>
              <a:t>Back to Our Excellent Question</a:t>
            </a:r>
          </a:p>
        </p:txBody>
      </p:sp>
    </p:spTree>
    <p:extLst>
      <p:ext uri="{BB962C8B-B14F-4D97-AF65-F5344CB8AC3E}">
        <p14:creationId xmlns:p14="http://schemas.microsoft.com/office/powerpoint/2010/main" val="17847959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435D2DC-7422-5F45-A311-6AD25268084C}"/>
              </a:ext>
            </a:extLst>
          </p:cNvPr>
          <p:cNvSpPr>
            <a:spLocks noGrp="1"/>
          </p:cNvSpPr>
          <p:nvPr>
            <p:ph idx="1"/>
          </p:nvPr>
        </p:nvSpPr>
        <p:spPr/>
        <p:txBody>
          <a:bodyPr/>
          <a:lstStyle/>
          <a:p>
            <a:r>
              <a:rPr lang="en-US" dirty="0"/>
              <a:t>There are a lot of columns. Is there anyway to</a:t>
            </a:r>
          </a:p>
          <a:p>
            <a:pPr lvl="1"/>
            <a:r>
              <a:rPr lang="en-US" dirty="0"/>
              <a:t>Figure out the list of columns.</a:t>
            </a:r>
          </a:p>
          <a:p>
            <a:pPr lvl="1"/>
            <a:r>
              <a:rPr lang="en-US" dirty="0"/>
              <a:t>Set all values with “” to NULL in one statement.</a:t>
            </a:r>
          </a:p>
          <a:p>
            <a:r>
              <a:rPr lang="en-US" dirty="0"/>
              <a:t>The logic would be something like,</a:t>
            </a:r>
          </a:p>
          <a:p>
            <a:pPr lvl="1"/>
            <a:r>
              <a:rPr lang="en-US" dirty="0">
                <a:solidFill>
                  <a:srgbClr val="FF0000"/>
                </a:solidFill>
              </a:rPr>
              <a:t>For</a:t>
            </a:r>
            <a:r>
              <a:rPr lang="en-US" dirty="0"/>
              <a:t> c in </a:t>
            </a:r>
            <a:r>
              <a:rPr lang="en-US" dirty="0" err="1"/>
              <a:t>list_of_columns</a:t>
            </a:r>
            <a:r>
              <a:rPr lang="en-US" dirty="0"/>
              <a:t>(people):</a:t>
            </a:r>
          </a:p>
          <a:p>
            <a:pPr lvl="2"/>
            <a:r>
              <a:rPr lang="en-US" dirty="0">
                <a:solidFill>
                  <a:srgbClr val="FF0000"/>
                </a:solidFill>
              </a:rPr>
              <a:t>If</a:t>
            </a:r>
            <a:r>
              <a:rPr lang="en-US" dirty="0"/>
              <a:t> there are “” values in c </a:t>
            </a:r>
            <a:r>
              <a:rPr lang="en-US" dirty="0">
                <a:solidFill>
                  <a:srgbClr val="FF0000"/>
                </a:solidFill>
              </a:rPr>
              <a:t>then:</a:t>
            </a:r>
            <a:endParaRPr lang="en-US" dirty="0"/>
          </a:p>
          <a:p>
            <a:pPr lvl="3"/>
            <a:r>
              <a:rPr lang="en-US" dirty="0"/>
              <a:t>Update people set c=NULL where c=“”</a:t>
            </a:r>
          </a:p>
          <a:p>
            <a:pPr lvl="1"/>
            <a:r>
              <a:rPr lang="en-US" dirty="0"/>
              <a:t>For, If ... Then ... else, and similar language constructs are  </a:t>
            </a:r>
            <a:r>
              <a:rPr lang="en-US" i="1" dirty="0"/>
              <a:t>imperative</a:t>
            </a:r>
            <a:r>
              <a:rPr lang="en-US" dirty="0"/>
              <a:t> or </a:t>
            </a:r>
            <a:r>
              <a:rPr lang="en-US" i="1" dirty="0"/>
              <a:t>procedural.</a:t>
            </a:r>
          </a:p>
          <a:p>
            <a:pPr lvl="1"/>
            <a:r>
              <a:rPr lang="en-US" dirty="0"/>
              <a:t>SQL (and the relational algebra) are </a:t>
            </a:r>
            <a:r>
              <a:rPr lang="en-US" i="1" dirty="0"/>
              <a:t>declarative. </a:t>
            </a:r>
          </a:p>
          <a:p>
            <a:pPr lvl="2"/>
            <a:r>
              <a:rPr lang="en-US" dirty="0"/>
              <a:t>for ..., if ... then ... are specifying </a:t>
            </a:r>
            <a:r>
              <a:rPr lang="en-US" i="1" dirty="0"/>
              <a:t>how</a:t>
            </a:r>
            <a:r>
              <a:rPr lang="en-US" dirty="0"/>
              <a:t> to compute the answer.</a:t>
            </a:r>
          </a:p>
          <a:p>
            <a:pPr lvl="2"/>
            <a:r>
              <a:rPr lang="en-US" dirty="0"/>
              <a:t>SQL specifies </a:t>
            </a:r>
            <a:r>
              <a:rPr lang="en-US" i="1" dirty="0"/>
              <a:t>what</a:t>
            </a:r>
            <a:r>
              <a:rPr lang="en-US" dirty="0"/>
              <a:t> answer you want.</a:t>
            </a:r>
          </a:p>
          <a:p>
            <a:r>
              <a:rPr lang="en-US" dirty="0"/>
              <a:t>So, do I have to write a lot of </a:t>
            </a:r>
            <a:r>
              <a:rPr lang="en-US" i="1" dirty="0"/>
              <a:t>update</a:t>
            </a:r>
            <a:r>
              <a:rPr lang="en-US" dirty="0"/>
              <a:t> statements?</a:t>
            </a:r>
          </a:p>
        </p:txBody>
      </p:sp>
      <p:sp>
        <p:nvSpPr>
          <p:cNvPr id="3" name="Title 2">
            <a:extLst>
              <a:ext uri="{FF2B5EF4-FFF2-40B4-BE49-F238E27FC236}">
                <a16:creationId xmlns:a16="http://schemas.microsoft.com/office/drawing/2014/main" id="{108F9994-33C2-414E-BD62-294FF1841CEE}"/>
              </a:ext>
            </a:extLst>
          </p:cNvPr>
          <p:cNvSpPr>
            <a:spLocks noGrp="1"/>
          </p:cNvSpPr>
          <p:nvPr>
            <p:ph type="title"/>
          </p:nvPr>
        </p:nvSpPr>
        <p:spPr/>
        <p:txBody>
          <a:bodyPr/>
          <a:lstStyle/>
          <a:p>
            <a:r>
              <a:rPr lang="en-US" dirty="0"/>
              <a:t>Paraphrasing a Common Question</a:t>
            </a:r>
          </a:p>
        </p:txBody>
      </p:sp>
    </p:spTree>
    <p:extLst>
      <p:ext uri="{BB962C8B-B14F-4D97-AF65-F5344CB8AC3E}">
        <p14:creationId xmlns:p14="http://schemas.microsoft.com/office/powerpoint/2010/main" val="40658417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435D2DC-7422-5F45-A311-6AD25268084C}"/>
              </a:ext>
            </a:extLst>
          </p:cNvPr>
          <p:cNvSpPr>
            <a:spLocks noGrp="1"/>
          </p:cNvSpPr>
          <p:nvPr>
            <p:ph idx="1"/>
          </p:nvPr>
        </p:nvSpPr>
        <p:spPr/>
        <p:txBody>
          <a:bodyPr/>
          <a:lstStyle/>
          <a:p>
            <a:r>
              <a:rPr lang="en-US" dirty="0"/>
              <a:t>There are a lot of columns. Is there anyway to</a:t>
            </a:r>
          </a:p>
          <a:p>
            <a:pPr lvl="1"/>
            <a:r>
              <a:rPr lang="en-US" dirty="0"/>
              <a:t>Figure out the list of columns.</a:t>
            </a:r>
          </a:p>
          <a:p>
            <a:pPr lvl="1"/>
            <a:r>
              <a:rPr lang="en-US" dirty="0"/>
              <a:t>Set all values with “” to NULL in one statement.</a:t>
            </a:r>
          </a:p>
          <a:p>
            <a:r>
              <a:rPr lang="en-US" dirty="0"/>
              <a:t>The logic would be something like,</a:t>
            </a:r>
          </a:p>
          <a:p>
            <a:pPr lvl="1"/>
            <a:r>
              <a:rPr lang="en-US" dirty="0">
                <a:solidFill>
                  <a:srgbClr val="FF0000"/>
                </a:solidFill>
              </a:rPr>
              <a:t>For</a:t>
            </a:r>
            <a:r>
              <a:rPr lang="en-US" dirty="0"/>
              <a:t> c in </a:t>
            </a:r>
            <a:r>
              <a:rPr lang="en-US" dirty="0" err="1"/>
              <a:t>list_of_columns</a:t>
            </a:r>
            <a:r>
              <a:rPr lang="en-US" dirty="0"/>
              <a:t>(people):</a:t>
            </a:r>
          </a:p>
          <a:p>
            <a:pPr lvl="2"/>
            <a:r>
              <a:rPr lang="en-US" dirty="0">
                <a:solidFill>
                  <a:srgbClr val="FF0000"/>
                </a:solidFill>
              </a:rPr>
              <a:t>If</a:t>
            </a:r>
            <a:r>
              <a:rPr lang="en-US" dirty="0"/>
              <a:t> there are “” values in c </a:t>
            </a:r>
            <a:r>
              <a:rPr lang="en-US" dirty="0">
                <a:solidFill>
                  <a:srgbClr val="FF0000"/>
                </a:solidFill>
              </a:rPr>
              <a:t>then:</a:t>
            </a:r>
            <a:endParaRPr lang="en-US" dirty="0"/>
          </a:p>
          <a:p>
            <a:pPr lvl="3"/>
            <a:r>
              <a:rPr lang="en-US" dirty="0"/>
              <a:t>Update people set c=NULL where c=“”</a:t>
            </a:r>
          </a:p>
          <a:p>
            <a:pPr lvl="1"/>
            <a:r>
              <a:rPr lang="en-US" dirty="0"/>
              <a:t>For, If ... Then ... else, and similar language constructs are  </a:t>
            </a:r>
            <a:r>
              <a:rPr lang="en-US" i="1" dirty="0"/>
              <a:t>imperative</a:t>
            </a:r>
            <a:r>
              <a:rPr lang="en-US" dirty="0"/>
              <a:t> or </a:t>
            </a:r>
            <a:r>
              <a:rPr lang="en-US" i="1" dirty="0"/>
              <a:t>procedural.</a:t>
            </a:r>
          </a:p>
          <a:p>
            <a:pPr lvl="1"/>
            <a:r>
              <a:rPr lang="en-US" dirty="0"/>
              <a:t>SQL (and the relational algebra) are </a:t>
            </a:r>
            <a:r>
              <a:rPr lang="en-US" i="1" dirty="0"/>
              <a:t>declarative. </a:t>
            </a:r>
          </a:p>
          <a:p>
            <a:pPr lvl="2"/>
            <a:r>
              <a:rPr lang="en-US" dirty="0"/>
              <a:t>for ..., if ... then ... are specifying </a:t>
            </a:r>
            <a:r>
              <a:rPr lang="en-US" i="1" dirty="0"/>
              <a:t>how</a:t>
            </a:r>
            <a:r>
              <a:rPr lang="en-US" dirty="0"/>
              <a:t> to compute the answer.</a:t>
            </a:r>
          </a:p>
          <a:p>
            <a:pPr lvl="2"/>
            <a:r>
              <a:rPr lang="en-US" dirty="0"/>
              <a:t>SQL specifies </a:t>
            </a:r>
            <a:r>
              <a:rPr lang="en-US" i="1" dirty="0"/>
              <a:t>what</a:t>
            </a:r>
            <a:r>
              <a:rPr lang="en-US" dirty="0"/>
              <a:t> answer you want.</a:t>
            </a:r>
          </a:p>
          <a:p>
            <a:r>
              <a:rPr lang="en-US" dirty="0"/>
              <a:t>So, do I have to write a lot of </a:t>
            </a:r>
            <a:r>
              <a:rPr lang="en-US" i="1" dirty="0"/>
              <a:t>update</a:t>
            </a:r>
            <a:r>
              <a:rPr lang="en-US" dirty="0"/>
              <a:t> statements?</a:t>
            </a:r>
          </a:p>
        </p:txBody>
      </p:sp>
      <p:sp>
        <p:nvSpPr>
          <p:cNvPr id="3" name="Title 2">
            <a:extLst>
              <a:ext uri="{FF2B5EF4-FFF2-40B4-BE49-F238E27FC236}">
                <a16:creationId xmlns:a16="http://schemas.microsoft.com/office/drawing/2014/main" id="{108F9994-33C2-414E-BD62-294FF1841CEE}"/>
              </a:ext>
            </a:extLst>
          </p:cNvPr>
          <p:cNvSpPr>
            <a:spLocks noGrp="1"/>
          </p:cNvSpPr>
          <p:nvPr>
            <p:ph type="title"/>
          </p:nvPr>
        </p:nvSpPr>
        <p:spPr/>
        <p:txBody>
          <a:bodyPr/>
          <a:lstStyle/>
          <a:p>
            <a:r>
              <a:rPr lang="en-US" dirty="0"/>
              <a:t>Paraphrasing a Common Question</a:t>
            </a:r>
          </a:p>
        </p:txBody>
      </p:sp>
      <p:sp>
        <p:nvSpPr>
          <p:cNvPr id="4" name="Rounded Rectangle 3">
            <a:extLst>
              <a:ext uri="{FF2B5EF4-FFF2-40B4-BE49-F238E27FC236}">
                <a16:creationId xmlns:a16="http://schemas.microsoft.com/office/drawing/2014/main" id="{8610E751-3599-7041-8C7A-247D74B2B749}"/>
              </a:ext>
            </a:extLst>
          </p:cNvPr>
          <p:cNvSpPr/>
          <p:nvPr/>
        </p:nvSpPr>
        <p:spPr>
          <a:xfrm>
            <a:off x="685800" y="1352550"/>
            <a:ext cx="7086600" cy="2819400"/>
          </a:xfrm>
          <a:prstGeom prst="roundRect">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Switch to </a:t>
            </a:r>
            <a:r>
              <a:rPr lang="en-US" dirty="0" err="1"/>
              <a:t>Jupyter</a:t>
            </a:r>
            <a:r>
              <a:rPr lang="en-US" dirty="0"/>
              <a:t> Notebook example</a:t>
            </a:r>
            <a:br>
              <a:rPr lang="en-US" dirty="0"/>
            </a:br>
            <a:r>
              <a:rPr lang="en-US" dirty="0"/>
              <a:t>(But, ... ... </a:t>
            </a:r>
            <a:br>
              <a:rPr lang="en-US" dirty="0"/>
            </a:br>
            <a:r>
              <a:rPr lang="en-US" dirty="0"/>
              <a:t>You spent more time trying to figure out a solution,</a:t>
            </a:r>
            <a:br>
              <a:rPr lang="en-US" dirty="0"/>
            </a:br>
            <a:r>
              <a:rPr lang="en-US" dirty="0"/>
              <a:t>commenting on Piazza, coming to OH, etc.</a:t>
            </a:r>
            <a:br>
              <a:rPr lang="en-US" dirty="0"/>
            </a:br>
            <a:r>
              <a:rPr lang="en-US" dirty="0"/>
              <a:t>then it would have taken to just do it)</a:t>
            </a:r>
          </a:p>
        </p:txBody>
      </p:sp>
    </p:spTree>
    <p:extLst>
      <p:ext uri="{BB962C8B-B14F-4D97-AF65-F5344CB8AC3E}">
        <p14:creationId xmlns:p14="http://schemas.microsoft.com/office/powerpoint/2010/main" val="35160063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30ED0F5-9563-9F49-8778-0602E8AD89B1}"/>
              </a:ext>
            </a:extLst>
          </p:cNvPr>
          <p:cNvSpPr>
            <a:spLocks noGrp="1"/>
          </p:cNvSpPr>
          <p:nvPr>
            <p:ph idx="1"/>
          </p:nvPr>
        </p:nvSpPr>
        <p:spPr/>
        <p:txBody>
          <a:bodyPr/>
          <a:lstStyle/>
          <a:p>
            <a:r>
              <a:rPr lang="en-US" sz="1800" dirty="0"/>
              <a:t>Clarify the distinctions between procedural and declarative (data) languages.</a:t>
            </a:r>
          </a:p>
          <a:p>
            <a:r>
              <a:rPr lang="en-US" sz="1800" dirty="0"/>
              <a:t>Using declarative terms, you are requesting a new </a:t>
            </a:r>
            <a:r>
              <a:rPr lang="en-US" sz="1800" i="1" dirty="0"/>
              <a:t>operator:</a:t>
            </a:r>
          </a:p>
          <a:p>
            <a:pPr lvl="1"/>
            <a:r>
              <a:rPr lang="en-US" sz="1600" i="1" dirty="0" err="1"/>
              <a:t>Cool_Don_Operator</a:t>
            </a:r>
            <a:r>
              <a:rPr lang="en-US" sz="1600" i="1" dirty="0"/>
              <a:t> </a:t>
            </a:r>
            <a:r>
              <a:rPr lang="en-US" sz="1600" b="1" i="1" dirty="0"/>
              <a:t>people</a:t>
            </a:r>
            <a:r>
              <a:rPr lang="en-US" sz="1600" b="1" dirty="0"/>
              <a:t> </a:t>
            </a:r>
            <a:r>
              <a:rPr lang="en-US" sz="1600" dirty="0"/>
              <a:t>map “”=Null, “NA”=NULL</a:t>
            </a:r>
          </a:p>
          <a:p>
            <a:pPr lvl="1"/>
            <a:r>
              <a:rPr lang="en-US" sz="1600" dirty="0"/>
              <a:t>For this to work, the operator must be part of the </a:t>
            </a:r>
            <a:r>
              <a:rPr lang="en-US" sz="1600" b="1" dirty="0"/>
              <a:t>algebra.</a:t>
            </a:r>
          </a:p>
          <a:p>
            <a:pPr lvl="1"/>
            <a:r>
              <a:rPr lang="en-US" sz="1600" dirty="0"/>
              <a:t>Because you want to perform other operators on the result.</a:t>
            </a:r>
          </a:p>
          <a:p>
            <a:pPr lvl="1"/>
            <a:r>
              <a:rPr lang="en-US" sz="1600" dirty="0"/>
              <a:t>This is a fundamental concept in the relational model/SQL model. </a:t>
            </a:r>
            <a:br>
              <a:rPr lang="en-US" sz="1600" dirty="0"/>
            </a:br>
            <a:r>
              <a:rPr lang="en-US" sz="1600" dirty="0"/>
              <a:t>It is an algebra that is closed under the defined operators.</a:t>
            </a:r>
          </a:p>
          <a:p>
            <a:pPr lvl="1"/>
            <a:r>
              <a:rPr lang="en-US" sz="1600" dirty="0"/>
              <a:t>We will see in module IV that there </a:t>
            </a:r>
            <a:r>
              <a:rPr lang="en-US" sz="1600" b="1" dirty="0"/>
              <a:t>ARE</a:t>
            </a:r>
            <a:r>
              <a:rPr lang="en-US" sz="1600" dirty="0"/>
              <a:t> environments that allow you to defined new algebraic operators to solve problems like the ”I really do not want to manually convert 47 columns ‘’ values to NULL.” You cannot appreciate the concept until you have lived without it.</a:t>
            </a:r>
          </a:p>
          <a:p>
            <a:r>
              <a:rPr lang="en-US" sz="1800" dirty="0"/>
              <a:t>And, I am trying to teach you to start thinking about the concept of attribute </a:t>
            </a:r>
            <a:r>
              <a:rPr lang="en-US" sz="1800" i="1" dirty="0"/>
              <a:t>domains </a:t>
            </a:r>
            <a:r>
              <a:rPr lang="en-US" sz="1800" dirty="0"/>
              <a:t>when looking at data:</a:t>
            </a:r>
          </a:p>
          <a:p>
            <a:pPr lvl="1"/>
            <a:r>
              <a:rPr lang="en-US" sz="1600" i="1" dirty="0" err="1"/>
              <a:t>Batting.AB</a:t>
            </a:r>
            <a:r>
              <a:rPr lang="en-US" sz="1600" dirty="0"/>
              <a:t> is not really an integer. It is a domain and constraint (int, AB &gt;= 0).</a:t>
            </a:r>
          </a:p>
          <a:p>
            <a:pPr lvl="1"/>
            <a:r>
              <a:rPr lang="en-US" sz="1600" dirty="0"/>
              <a:t>There are other examples.</a:t>
            </a:r>
          </a:p>
          <a:p>
            <a:pPr lvl="1"/>
            <a:endParaRPr lang="en-US" sz="1600" dirty="0"/>
          </a:p>
        </p:txBody>
      </p:sp>
      <p:sp>
        <p:nvSpPr>
          <p:cNvPr id="3" name="Title 2">
            <a:extLst>
              <a:ext uri="{FF2B5EF4-FFF2-40B4-BE49-F238E27FC236}">
                <a16:creationId xmlns:a16="http://schemas.microsoft.com/office/drawing/2014/main" id="{92FD68F5-73DE-D940-88F2-3EE894E01699}"/>
              </a:ext>
            </a:extLst>
          </p:cNvPr>
          <p:cNvSpPr>
            <a:spLocks noGrp="1"/>
          </p:cNvSpPr>
          <p:nvPr>
            <p:ph type="title"/>
          </p:nvPr>
        </p:nvSpPr>
        <p:spPr/>
        <p:txBody>
          <a:bodyPr/>
          <a:lstStyle/>
          <a:p>
            <a:r>
              <a:rPr lang="en-US" dirty="0"/>
              <a:t>What is the Purpose of this Question?</a:t>
            </a:r>
          </a:p>
        </p:txBody>
      </p:sp>
    </p:spTree>
    <p:extLst>
      <p:ext uri="{BB962C8B-B14F-4D97-AF65-F5344CB8AC3E}">
        <p14:creationId xmlns:p14="http://schemas.microsoft.com/office/powerpoint/2010/main" val="39926222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327911AF-C6FB-D94B-B83E-0A770C5C98A0}"/>
              </a:ext>
            </a:extLst>
          </p:cNvPr>
          <p:cNvSpPr>
            <a:spLocks noGrp="1"/>
          </p:cNvSpPr>
          <p:nvPr>
            <p:ph idx="1"/>
          </p:nvPr>
        </p:nvSpPr>
        <p:spPr>
          <a:xfrm>
            <a:off x="152400" y="3765730"/>
            <a:ext cx="8839200" cy="863419"/>
          </a:xfrm>
        </p:spPr>
        <p:txBody>
          <a:bodyPr/>
          <a:lstStyle/>
          <a:p>
            <a:pPr marL="0" indent="0" algn="ctr">
              <a:buNone/>
            </a:pPr>
            <a:r>
              <a:rPr lang="en-US" dirty="0"/>
              <a:t>Are you sure?</a:t>
            </a:r>
            <a:br>
              <a:rPr lang="en-US" dirty="0"/>
            </a:br>
            <a:r>
              <a:rPr lang="en-US" dirty="0"/>
              <a:t>Have you really thought this whole “no programming” thing through?</a:t>
            </a:r>
          </a:p>
        </p:txBody>
      </p:sp>
      <p:sp>
        <p:nvSpPr>
          <p:cNvPr id="3" name="Title 2">
            <a:extLst>
              <a:ext uri="{FF2B5EF4-FFF2-40B4-BE49-F238E27FC236}">
                <a16:creationId xmlns:a16="http://schemas.microsoft.com/office/drawing/2014/main" id="{145551D1-3D38-7140-8E1B-4B70CB339F73}"/>
              </a:ext>
            </a:extLst>
          </p:cNvPr>
          <p:cNvSpPr>
            <a:spLocks noGrp="1"/>
          </p:cNvSpPr>
          <p:nvPr>
            <p:ph type="title"/>
          </p:nvPr>
        </p:nvSpPr>
        <p:spPr/>
        <p:txBody>
          <a:bodyPr/>
          <a:lstStyle/>
          <a:p>
            <a:r>
              <a:rPr lang="en-US" dirty="0"/>
              <a:t>So, You Want to be a Data Scientist?</a:t>
            </a:r>
          </a:p>
        </p:txBody>
      </p:sp>
      <p:pic>
        <p:nvPicPr>
          <p:cNvPr id="4" name="Picture 3">
            <a:extLst>
              <a:ext uri="{FF2B5EF4-FFF2-40B4-BE49-F238E27FC236}">
                <a16:creationId xmlns:a16="http://schemas.microsoft.com/office/drawing/2014/main" id="{BFF69C9D-52EB-4B43-814B-74A0F4BA93A6}"/>
              </a:ext>
            </a:extLst>
          </p:cNvPr>
          <p:cNvPicPr>
            <a:picLocks noChangeAspect="1"/>
          </p:cNvPicPr>
          <p:nvPr/>
        </p:nvPicPr>
        <p:blipFill>
          <a:blip r:embed="rId2"/>
          <a:stretch>
            <a:fillRect/>
          </a:stretch>
        </p:blipFill>
        <p:spPr>
          <a:xfrm>
            <a:off x="172570" y="666750"/>
            <a:ext cx="4261042" cy="2174449"/>
          </a:xfrm>
          <a:prstGeom prst="rect">
            <a:avLst/>
          </a:prstGeom>
        </p:spPr>
      </p:pic>
      <p:pic>
        <p:nvPicPr>
          <p:cNvPr id="5" name="Picture 4">
            <a:extLst>
              <a:ext uri="{FF2B5EF4-FFF2-40B4-BE49-F238E27FC236}">
                <a16:creationId xmlns:a16="http://schemas.microsoft.com/office/drawing/2014/main" id="{0DCC96C6-79E4-5140-9820-C568D724CE8F}"/>
              </a:ext>
            </a:extLst>
          </p:cNvPr>
          <p:cNvPicPr>
            <a:picLocks noChangeAspect="1"/>
          </p:cNvPicPr>
          <p:nvPr/>
        </p:nvPicPr>
        <p:blipFill>
          <a:blip r:embed="rId3"/>
          <a:stretch>
            <a:fillRect/>
          </a:stretch>
        </p:blipFill>
        <p:spPr>
          <a:xfrm>
            <a:off x="4590585" y="590550"/>
            <a:ext cx="4420492" cy="2952750"/>
          </a:xfrm>
          <a:prstGeom prst="rect">
            <a:avLst/>
          </a:prstGeom>
        </p:spPr>
      </p:pic>
      <p:sp>
        <p:nvSpPr>
          <p:cNvPr id="7" name="Up Arrow 6">
            <a:extLst>
              <a:ext uri="{FF2B5EF4-FFF2-40B4-BE49-F238E27FC236}">
                <a16:creationId xmlns:a16="http://schemas.microsoft.com/office/drawing/2014/main" id="{3521AB95-4EB8-D74C-A52E-1937F5FB638B}"/>
              </a:ext>
            </a:extLst>
          </p:cNvPr>
          <p:cNvSpPr/>
          <p:nvPr/>
        </p:nvSpPr>
        <p:spPr>
          <a:xfrm rot="3732409">
            <a:off x="4881988" y="2017488"/>
            <a:ext cx="1157012" cy="1536477"/>
          </a:xfrm>
          <a:prstGeom prst="upArrow">
            <a:avLst/>
          </a:prstGeom>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dirty="0"/>
              <a:t>You are here.</a:t>
            </a:r>
          </a:p>
        </p:txBody>
      </p:sp>
    </p:spTree>
    <p:extLst>
      <p:ext uri="{BB962C8B-B14F-4D97-AF65-F5344CB8AC3E}">
        <p14:creationId xmlns:p14="http://schemas.microsoft.com/office/powerpoint/2010/main" val="28641236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0920A4-260F-FA45-872A-49089B0AD341}"/>
              </a:ext>
            </a:extLst>
          </p:cNvPr>
          <p:cNvSpPr>
            <a:spLocks noGrp="1"/>
          </p:cNvSpPr>
          <p:nvPr>
            <p:ph type="title"/>
          </p:nvPr>
        </p:nvSpPr>
        <p:spPr/>
        <p:txBody>
          <a:bodyPr/>
          <a:lstStyle/>
          <a:p>
            <a:r>
              <a:rPr lang="en-US" dirty="0"/>
              <a:t>The Non-Programming Track has Programming</a:t>
            </a:r>
          </a:p>
        </p:txBody>
      </p:sp>
      <p:pic>
        <p:nvPicPr>
          <p:cNvPr id="4" name="Picture 3">
            <a:extLst>
              <a:ext uri="{FF2B5EF4-FFF2-40B4-BE49-F238E27FC236}">
                <a16:creationId xmlns:a16="http://schemas.microsoft.com/office/drawing/2014/main" id="{F2C13ED6-316D-0849-90C9-828D46BE8D78}"/>
              </a:ext>
            </a:extLst>
          </p:cNvPr>
          <p:cNvPicPr>
            <a:picLocks noChangeAspect="1"/>
          </p:cNvPicPr>
          <p:nvPr/>
        </p:nvPicPr>
        <p:blipFill>
          <a:blip r:embed="rId2"/>
          <a:stretch>
            <a:fillRect/>
          </a:stretch>
        </p:blipFill>
        <p:spPr>
          <a:xfrm>
            <a:off x="533400" y="745727"/>
            <a:ext cx="7848600" cy="3652046"/>
          </a:xfrm>
          <a:prstGeom prst="rect">
            <a:avLst/>
          </a:prstGeom>
        </p:spPr>
      </p:pic>
    </p:spTree>
    <p:extLst>
      <p:ext uri="{BB962C8B-B14F-4D97-AF65-F5344CB8AC3E}">
        <p14:creationId xmlns:p14="http://schemas.microsoft.com/office/powerpoint/2010/main" val="22184402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CE15D65-8053-1B4E-B089-18B4089AAFB8}"/>
              </a:ext>
            </a:extLst>
          </p:cNvPr>
          <p:cNvPicPr>
            <a:picLocks noChangeAspect="1"/>
          </p:cNvPicPr>
          <p:nvPr/>
        </p:nvPicPr>
        <p:blipFill>
          <a:blip r:embed="rId3"/>
          <a:stretch>
            <a:fillRect/>
          </a:stretch>
        </p:blipFill>
        <p:spPr>
          <a:xfrm>
            <a:off x="-2" y="-1"/>
            <a:ext cx="9144001" cy="5143501"/>
          </a:xfrm>
          <a:prstGeom prst="rect">
            <a:avLst/>
          </a:prstGeom>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3075"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6" name="TextBox 9"/>
          <p:cNvSpPr txBox="1">
            <a:spLocks noChangeArrowheads="1"/>
          </p:cNvSpPr>
          <p:nvPr/>
        </p:nvSpPr>
        <p:spPr bwMode="auto">
          <a:xfrm>
            <a:off x="0" y="12616"/>
            <a:ext cx="8458202"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t>W4111 – Introduction to Databases</a:t>
            </a:r>
            <a:br>
              <a:rPr lang="en-US" altLang="en-US" sz="2800" i="1" dirty="0"/>
            </a:br>
            <a:r>
              <a:rPr lang="en-US" altLang="en-US" sz="2800" i="1" dirty="0"/>
              <a:t>Section 002, Spring 2021</a:t>
            </a:r>
            <a:br>
              <a:rPr lang="en-US" altLang="en-US" sz="2800" i="1" dirty="0"/>
            </a:br>
            <a:br>
              <a:rPr lang="en-US" altLang="en-US" sz="2800" i="1" dirty="0"/>
            </a:br>
            <a:r>
              <a:rPr lang="en-US" altLang="en-US" sz="2800" i="1" dirty="0"/>
              <a:t>Lecture 2: ER, Relational, SQL (II)</a:t>
            </a:r>
          </a:p>
        </p:txBody>
      </p:sp>
      <p:sp>
        <p:nvSpPr>
          <p:cNvPr id="3077" name="TextBox 10"/>
          <p:cNvSpPr txBox="1">
            <a:spLocks noChangeArrowheads="1"/>
          </p:cNvSpPr>
          <p:nvPr/>
        </p:nvSpPr>
        <p:spPr bwMode="auto">
          <a:xfrm>
            <a:off x="0" y="4732991"/>
            <a:ext cx="91440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r>
              <a:rPr lang="en-US" altLang="en-US" sz="1200" i="1" dirty="0">
                <a:solidFill>
                  <a:schemeClr val="bg1"/>
                </a:solidFill>
              </a:rPr>
              <a:t>© Donald F. Ferguson, 2021</a:t>
            </a:r>
          </a:p>
        </p:txBody>
      </p:sp>
      <p:sp>
        <p:nvSpPr>
          <p:cNvPr id="3" name="Rounded Rectangle 2">
            <a:extLst>
              <a:ext uri="{FF2B5EF4-FFF2-40B4-BE49-F238E27FC236}">
                <a16:creationId xmlns:a16="http://schemas.microsoft.com/office/drawing/2014/main" id="{D7E1CD98-D0D8-2640-A44B-9DB439B86A65}"/>
              </a:ext>
            </a:extLst>
          </p:cNvPr>
          <p:cNvSpPr/>
          <p:nvPr/>
        </p:nvSpPr>
        <p:spPr>
          <a:xfrm>
            <a:off x="2286000" y="3867150"/>
            <a:ext cx="4724400" cy="685800"/>
          </a:xfrm>
          <a:prstGeom prst="roundRect">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We will start in a couple of minutes.</a:t>
            </a:r>
          </a:p>
        </p:txBody>
      </p:sp>
    </p:spTree>
    <p:extLst>
      <p:ext uri="{BB962C8B-B14F-4D97-AF65-F5344CB8AC3E}">
        <p14:creationId xmlns:p14="http://schemas.microsoft.com/office/powerpoint/2010/main" val="2767954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Today’s Task #1</a:t>
            </a:r>
            <a:endParaRPr lang="en-US" altLang="en-US" sz="1600" i="1" dirty="0">
              <a:solidFill>
                <a:schemeClr val="bg1"/>
              </a:solidFill>
            </a:endParaRPr>
          </a:p>
        </p:txBody>
      </p:sp>
      <p:sp>
        <p:nvSpPr>
          <p:cNvPr id="8" name="TextBox 9"/>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20</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W4111_002_2021_1: Lecture 2: ER, Relational, SQL (II) 		© Donald F. Ferguson, 2021</a:t>
            </a:r>
            <a:endParaRPr lang="en-US" altLang="en-US" sz="800" i="1" dirty="0">
              <a:solidFill>
                <a:schemeClr val="bg1"/>
              </a:solidFill>
            </a:endParaRPr>
          </a:p>
        </p:txBody>
      </p:sp>
    </p:spTree>
    <p:extLst>
      <p:ext uri="{BB962C8B-B14F-4D97-AF65-F5344CB8AC3E}">
        <p14:creationId xmlns:p14="http://schemas.microsoft.com/office/powerpoint/2010/main" val="7279726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E99196C8-8DB6-FD40-98CC-D6918FC332C5}"/>
              </a:ext>
            </a:extLst>
          </p:cNvPr>
          <p:cNvSpPr>
            <a:spLocks noGrp="1"/>
          </p:cNvSpPr>
          <p:nvPr>
            <p:ph idx="1"/>
          </p:nvPr>
        </p:nvSpPr>
        <p:spPr>
          <a:xfrm>
            <a:off x="172570" y="514350"/>
            <a:ext cx="8819030" cy="4267200"/>
          </a:xfrm>
        </p:spPr>
        <p:txBody>
          <a:bodyPr/>
          <a:lstStyle/>
          <a:p>
            <a:r>
              <a:rPr lang="en-US" sz="1400" dirty="0"/>
              <a:t>Dataset:</a:t>
            </a:r>
          </a:p>
          <a:p>
            <a:pPr lvl="1"/>
            <a:r>
              <a:rPr lang="en-US" sz="1200" dirty="0">
                <a:hlinkClick r:id="rId2"/>
              </a:rPr>
              <a:t>https://www.kaggle.com/gulsahdemiryurek/harry-potter-dataset</a:t>
            </a:r>
            <a:endParaRPr lang="en-US" sz="1200" dirty="0"/>
          </a:p>
          <a:p>
            <a:pPr lvl="1"/>
            <a:r>
              <a:rPr lang="en-US" sz="1200" dirty="0"/>
              <a:t>Six “comma separated value (CSV)” files. We will start with </a:t>
            </a:r>
            <a:r>
              <a:rPr lang="en-US" sz="1200" i="1" dirty="0" err="1"/>
              <a:t>Characters.csv</a:t>
            </a:r>
            <a:r>
              <a:rPr lang="en-US" sz="1200" i="1" dirty="0"/>
              <a:t>.</a:t>
            </a:r>
          </a:p>
          <a:p>
            <a:r>
              <a:rPr lang="en-US" sz="1400" dirty="0"/>
              <a:t>Tasks: (Both tasks start with </a:t>
            </a:r>
            <a:r>
              <a:rPr lang="en-US" sz="1400" i="1" dirty="0"/>
              <a:t>importing and engineering the data.)</a:t>
            </a:r>
            <a:endParaRPr lang="en-US" sz="1400" dirty="0"/>
          </a:p>
          <a:p>
            <a:pPr lvl="1"/>
            <a:r>
              <a:rPr lang="en-US" sz="1200" dirty="0"/>
              <a:t>Build an interactive web application for </a:t>
            </a:r>
            <a:r>
              <a:rPr lang="en-US" sz="1200" i="1" dirty="0"/>
              <a:t>create-retrieve-update-delete</a:t>
            </a:r>
            <a:r>
              <a:rPr lang="en-US" sz="1200" dirty="0"/>
              <a:t> entries. The application must enforce </a:t>
            </a:r>
            <a:r>
              <a:rPr lang="en-US" sz="1200" i="1" dirty="0"/>
              <a:t>semantic integrity.</a:t>
            </a:r>
          </a:p>
          <a:p>
            <a:pPr lvl="1"/>
            <a:r>
              <a:rPr lang="en-US" sz="1200" dirty="0"/>
              <a:t>Build a </a:t>
            </a:r>
            <a:r>
              <a:rPr lang="en-US" sz="1200" dirty="0" err="1"/>
              <a:t>Jupyter</a:t>
            </a:r>
            <a:r>
              <a:rPr lang="en-US" sz="1200" dirty="0"/>
              <a:t> Notebook that does some interesting visualization and analysis.</a:t>
            </a:r>
          </a:p>
          <a:p>
            <a:r>
              <a:rPr lang="en-US" sz="1400" dirty="0"/>
              <a:t>Elements:</a:t>
            </a:r>
          </a:p>
          <a:p>
            <a:pPr lvl="1"/>
            <a:r>
              <a:rPr lang="en-US" sz="1200" dirty="0"/>
              <a:t>Content/applications in a browser.</a:t>
            </a:r>
          </a:p>
          <a:p>
            <a:pPr lvl="1"/>
            <a:r>
              <a:rPr lang="en-US" sz="1200" dirty="0" err="1"/>
              <a:t>Jupyter</a:t>
            </a:r>
            <a:r>
              <a:rPr lang="en-US" sz="1200" dirty="0"/>
              <a:t> Notebook Server is both:</a:t>
            </a:r>
          </a:p>
          <a:p>
            <a:pPr lvl="2"/>
            <a:r>
              <a:rPr lang="en-US" sz="1000" dirty="0"/>
              <a:t>A web server</a:t>
            </a:r>
          </a:p>
          <a:p>
            <a:pPr lvl="2"/>
            <a:r>
              <a:rPr lang="en-US" sz="1000" dirty="0"/>
              <a:t>A (specialized) web application server.</a:t>
            </a:r>
          </a:p>
          <a:p>
            <a:pPr lvl="1"/>
            <a:r>
              <a:rPr lang="en-US" sz="1200" dirty="0"/>
              <a:t>Web server delivers HTML, images, ...</a:t>
            </a:r>
            <a:br>
              <a:rPr lang="en-US" sz="1200" dirty="0"/>
            </a:br>
            <a:r>
              <a:rPr lang="en-US" sz="1200" dirty="0"/>
              <a:t>to the browser.</a:t>
            </a:r>
          </a:p>
          <a:p>
            <a:pPr lvl="1"/>
            <a:r>
              <a:rPr lang="en-US" sz="1200" dirty="0"/>
              <a:t>Web application server executes an</a:t>
            </a:r>
          </a:p>
          <a:p>
            <a:pPr lvl="2"/>
            <a:r>
              <a:rPr lang="en-US" sz="1000" dirty="0"/>
              <a:t>Application server framework (Flask)</a:t>
            </a:r>
          </a:p>
          <a:p>
            <a:pPr lvl="2"/>
            <a:r>
              <a:rPr lang="en-US" sz="1000" dirty="0"/>
              <a:t>The Python code implementing the app.</a:t>
            </a:r>
          </a:p>
          <a:p>
            <a:pPr lvl="1"/>
            <a:r>
              <a:rPr lang="en-US" sz="1200" dirty="0"/>
              <a:t>The </a:t>
            </a:r>
            <a:r>
              <a:rPr lang="en-US" sz="1200" dirty="0" err="1"/>
              <a:t>Jupyter</a:t>
            </a:r>
            <a:r>
              <a:rPr lang="en-US" sz="1200" dirty="0"/>
              <a:t> Notebook Server runs code</a:t>
            </a:r>
            <a:br>
              <a:rPr lang="en-US" sz="1200" dirty="0"/>
            </a:br>
            <a:r>
              <a:rPr lang="en-US" sz="1200" dirty="0"/>
              <a:t>cells in a Python kernel.</a:t>
            </a:r>
          </a:p>
          <a:p>
            <a:pPr lvl="1"/>
            <a:r>
              <a:rPr lang="en-US" sz="1200" dirty="0"/>
              <a:t>I am mostly going to ignore the browser and content.</a:t>
            </a:r>
          </a:p>
        </p:txBody>
      </p:sp>
      <p:sp>
        <p:nvSpPr>
          <p:cNvPr id="4" name="Title 3">
            <a:extLst>
              <a:ext uri="{FF2B5EF4-FFF2-40B4-BE49-F238E27FC236}">
                <a16:creationId xmlns:a16="http://schemas.microsoft.com/office/drawing/2014/main" id="{08EEBEA1-12DF-DC4F-A6CF-FDE1F47A0698}"/>
              </a:ext>
            </a:extLst>
          </p:cNvPr>
          <p:cNvSpPr>
            <a:spLocks noGrp="1"/>
          </p:cNvSpPr>
          <p:nvPr>
            <p:ph type="title"/>
          </p:nvPr>
        </p:nvSpPr>
        <p:spPr/>
        <p:txBody>
          <a:bodyPr/>
          <a:lstStyle/>
          <a:p>
            <a:r>
              <a:rPr lang="en-US" dirty="0"/>
              <a:t>Harry Potter Character Information Application</a:t>
            </a:r>
          </a:p>
        </p:txBody>
      </p:sp>
      <p:pic>
        <p:nvPicPr>
          <p:cNvPr id="6" name="Picture 5">
            <a:extLst>
              <a:ext uri="{FF2B5EF4-FFF2-40B4-BE49-F238E27FC236}">
                <a16:creationId xmlns:a16="http://schemas.microsoft.com/office/drawing/2014/main" id="{83AA04DD-6F76-8041-A57E-BE78BDA35017}"/>
              </a:ext>
            </a:extLst>
          </p:cNvPr>
          <p:cNvPicPr>
            <a:picLocks noChangeAspect="1"/>
          </p:cNvPicPr>
          <p:nvPr/>
        </p:nvPicPr>
        <p:blipFill>
          <a:blip r:embed="rId3"/>
          <a:stretch>
            <a:fillRect/>
          </a:stretch>
        </p:blipFill>
        <p:spPr>
          <a:xfrm>
            <a:off x="3657600" y="1962150"/>
            <a:ext cx="5418204" cy="2439526"/>
          </a:xfrm>
          <a:prstGeom prst="rect">
            <a:avLst/>
          </a:prstGeom>
        </p:spPr>
      </p:pic>
    </p:spTree>
    <p:extLst>
      <p:ext uri="{BB962C8B-B14F-4D97-AF65-F5344CB8AC3E}">
        <p14:creationId xmlns:p14="http://schemas.microsoft.com/office/powerpoint/2010/main" val="24593070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547D9DB3-36C9-7B47-8C21-C262C19BC8DD}"/>
              </a:ext>
            </a:extLst>
          </p:cNvPr>
          <p:cNvSpPr>
            <a:spLocks noGrp="1"/>
          </p:cNvSpPr>
          <p:nvPr>
            <p:ph idx="1"/>
          </p:nvPr>
        </p:nvSpPr>
        <p:spPr>
          <a:xfrm>
            <a:off x="4876799" y="584916"/>
            <a:ext cx="3962400" cy="4038600"/>
          </a:xfrm>
        </p:spPr>
        <p:txBody>
          <a:bodyPr/>
          <a:lstStyle/>
          <a:p>
            <a:pPr marL="0" indent="0">
              <a:buNone/>
            </a:pPr>
            <a:r>
              <a:rPr lang="en-US" sz="1600" dirty="0"/>
              <a:t>15 columns:</a:t>
            </a:r>
          </a:p>
          <a:p>
            <a:pPr>
              <a:spcBef>
                <a:spcPts val="0"/>
              </a:spcBef>
              <a:spcAft>
                <a:spcPts val="200"/>
              </a:spcAft>
            </a:pPr>
            <a:r>
              <a:rPr lang="en-US" sz="1400" dirty="0"/>
              <a:t>Id</a:t>
            </a:r>
          </a:p>
          <a:p>
            <a:pPr>
              <a:spcBef>
                <a:spcPts val="0"/>
              </a:spcBef>
              <a:spcAft>
                <a:spcPts val="200"/>
              </a:spcAft>
            </a:pPr>
            <a:r>
              <a:rPr lang="en-US" sz="1400" dirty="0"/>
              <a:t>Name</a:t>
            </a:r>
          </a:p>
          <a:p>
            <a:pPr>
              <a:spcBef>
                <a:spcPts val="0"/>
              </a:spcBef>
              <a:spcAft>
                <a:spcPts val="200"/>
              </a:spcAft>
            </a:pPr>
            <a:r>
              <a:rPr lang="en-US" sz="1400" dirty="0"/>
              <a:t>Gender</a:t>
            </a:r>
          </a:p>
          <a:p>
            <a:pPr>
              <a:spcBef>
                <a:spcPts val="0"/>
              </a:spcBef>
              <a:spcAft>
                <a:spcPts val="200"/>
              </a:spcAft>
            </a:pPr>
            <a:r>
              <a:rPr lang="en-US" sz="1400" dirty="0"/>
              <a:t>Job</a:t>
            </a:r>
          </a:p>
          <a:p>
            <a:pPr>
              <a:spcBef>
                <a:spcPts val="0"/>
              </a:spcBef>
              <a:spcAft>
                <a:spcPts val="200"/>
              </a:spcAft>
            </a:pPr>
            <a:r>
              <a:rPr lang="en-US" sz="1400" dirty="0"/>
              <a:t>House</a:t>
            </a:r>
          </a:p>
          <a:p>
            <a:pPr>
              <a:spcBef>
                <a:spcPts val="0"/>
              </a:spcBef>
              <a:spcAft>
                <a:spcPts val="200"/>
              </a:spcAft>
            </a:pPr>
            <a:r>
              <a:rPr lang="en-US" sz="1400" dirty="0"/>
              <a:t>Wand</a:t>
            </a:r>
          </a:p>
          <a:p>
            <a:pPr>
              <a:spcBef>
                <a:spcPts val="0"/>
              </a:spcBef>
              <a:spcAft>
                <a:spcPts val="200"/>
              </a:spcAft>
            </a:pPr>
            <a:r>
              <a:rPr lang="en-US" sz="1400" dirty="0"/>
              <a:t>Patronus</a:t>
            </a:r>
          </a:p>
          <a:p>
            <a:pPr>
              <a:spcBef>
                <a:spcPts val="0"/>
              </a:spcBef>
              <a:spcAft>
                <a:spcPts val="200"/>
              </a:spcAft>
            </a:pPr>
            <a:r>
              <a:rPr lang="en-US" sz="1400" dirty="0"/>
              <a:t>Species</a:t>
            </a:r>
          </a:p>
          <a:p>
            <a:pPr>
              <a:spcBef>
                <a:spcPts val="0"/>
              </a:spcBef>
              <a:spcAft>
                <a:spcPts val="200"/>
              </a:spcAft>
            </a:pPr>
            <a:r>
              <a:rPr lang="en-US" sz="1400" dirty="0"/>
              <a:t>Blood status</a:t>
            </a:r>
          </a:p>
          <a:p>
            <a:pPr>
              <a:spcBef>
                <a:spcPts val="0"/>
              </a:spcBef>
              <a:spcAft>
                <a:spcPts val="200"/>
              </a:spcAft>
            </a:pPr>
            <a:r>
              <a:rPr lang="en-US" sz="1400" dirty="0"/>
              <a:t>Hair </a:t>
            </a:r>
            <a:r>
              <a:rPr lang="en-US" sz="1400" dirty="0" err="1"/>
              <a:t>colour</a:t>
            </a:r>
            <a:endParaRPr lang="en-US" sz="1400" dirty="0"/>
          </a:p>
          <a:p>
            <a:pPr>
              <a:spcBef>
                <a:spcPts val="0"/>
              </a:spcBef>
              <a:spcAft>
                <a:spcPts val="200"/>
              </a:spcAft>
            </a:pPr>
            <a:r>
              <a:rPr lang="en-US" sz="1400" dirty="0"/>
              <a:t>Eye </a:t>
            </a:r>
            <a:r>
              <a:rPr lang="en-US" sz="1400" dirty="0" err="1"/>
              <a:t>colour</a:t>
            </a:r>
            <a:endParaRPr lang="en-US" sz="1400" dirty="0"/>
          </a:p>
          <a:p>
            <a:pPr>
              <a:spcBef>
                <a:spcPts val="0"/>
              </a:spcBef>
              <a:spcAft>
                <a:spcPts val="200"/>
              </a:spcAft>
            </a:pPr>
            <a:r>
              <a:rPr lang="en-US" sz="1400" dirty="0"/>
              <a:t>Loyalty</a:t>
            </a:r>
            <a:endParaRPr lang="en-US" dirty="0"/>
          </a:p>
          <a:p>
            <a:pPr>
              <a:spcBef>
                <a:spcPts val="0"/>
              </a:spcBef>
              <a:spcAft>
                <a:spcPts val="200"/>
              </a:spcAft>
            </a:pPr>
            <a:r>
              <a:rPr lang="en-US" sz="1400" dirty="0"/>
              <a:t>Skills</a:t>
            </a:r>
          </a:p>
          <a:p>
            <a:pPr>
              <a:spcBef>
                <a:spcPts val="0"/>
              </a:spcBef>
              <a:spcAft>
                <a:spcPts val="200"/>
              </a:spcAft>
            </a:pPr>
            <a:r>
              <a:rPr lang="en-US" sz="1400" dirty="0"/>
              <a:t>Birth</a:t>
            </a:r>
          </a:p>
          <a:p>
            <a:pPr>
              <a:spcBef>
                <a:spcPts val="0"/>
              </a:spcBef>
              <a:spcAft>
                <a:spcPts val="200"/>
              </a:spcAft>
            </a:pPr>
            <a:r>
              <a:rPr lang="en-US" sz="1400" dirty="0"/>
              <a:t>Death</a:t>
            </a:r>
            <a:endParaRPr lang="en-US" sz="1000" dirty="0"/>
          </a:p>
        </p:txBody>
      </p:sp>
      <p:sp>
        <p:nvSpPr>
          <p:cNvPr id="3" name="Title 2">
            <a:extLst>
              <a:ext uri="{FF2B5EF4-FFF2-40B4-BE49-F238E27FC236}">
                <a16:creationId xmlns:a16="http://schemas.microsoft.com/office/drawing/2014/main" id="{A803E5D2-C475-784B-8162-19B2E321FF82}"/>
              </a:ext>
            </a:extLst>
          </p:cNvPr>
          <p:cNvSpPr>
            <a:spLocks noGrp="1"/>
          </p:cNvSpPr>
          <p:nvPr>
            <p:ph type="title"/>
          </p:nvPr>
        </p:nvSpPr>
        <p:spPr/>
        <p:txBody>
          <a:bodyPr/>
          <a:lstStyle/>
          <a:p>
            <a:r>
              <a:rPr lang="en-US" dirty="0"/>
              <a:t>The Data – </a:t>
            </a:r>
            <a:r>
              <a:rPr lang="en-US" dirty="0" err="1"/>
              <a:t>Characters.csv</a:t>
            </a:r>
            <a:endParaRPr lang="en-US" dirty="0"/>
          </a:p>
        </p:txBody>
      </p:sp>
      <p:pic>
        <p:nvPicPr>
          <p:cNvPr id="4" name="Picture 3">
            <a:extLst>
              <a:ext uri="{FF2B5EF4-FFF2-40B4-BE49-F238E27FC236}">
                <a16:creationId xmlns:a16="http://schemas.microsoft.com/office/drawing/2014/main" id="{78DCD5F1-816A-874D-92B1-DED9B8EB429F}"/>
              </a:ext>
            </a:extLst>
          </p:cNvPr>
          <p:cNvPicPr>
            <a:picLocks noChangeAspect="1"/>
          </p:cNvPicPr>
          <p:nvPr/>
        </p:nvPicPr>
        <p:blipFill>
          <a:blip r:embed="rId2"/>
          <a:stretch>
            <a:fillRect/>
          </a:stretch>
        </p:blipFill>
        <p:spPr>
          <a:xfrm>
            <a:off x="76200" y="588672"/>
            <a:ext cx="4793559" cy="3980588"/>
          </a:xfrm>
          <a:prstGeom prst="rect">
            <a:avLst/>
          </a:prstGeom>
        </p:spPr>
      </p:pic>
      <p:sp>
        <p:nvSpPr>
          <p:cNvPr id="6" name="TextBox 5">
            <a:extLst>
              <a:ext uri="{FF2B5EF4-FFF2-40B4-BE49-F238E27FC236}">
                <a16:creationId xmlns:a16="http://schemas.microsoft.com/office/drawing/2014/main" id="{5B84F8E5-88B7-F447-B935-0B125D7A0089}"/>
              </a:ext>
            </a:extLst>
          </p:cNvPr>
          <p:cNvSpPr txBox="1"/>
          <p:nvPr/>
        </p:nvSpPr>
        <p:spPr>
          <a:xfrm>
            <a:off x="6066459" y="1008339"/>
            <a:ext cx="3009927" cy="2462213"/>
          </a:xfrm>
          <a:prstGeom prst="rect">
            <a:avLst/>
          </a:prstGeom>
          <a:noFill/>
        </p:spPr>
        <p:txBody>
          <a:bodyPr wrap="none" rtlCol="0">
            <a:spAutoFit/>
          </a:bodyPr>
          <a:lstStyle/>
          <a:p>
            <a:pPr marL="285750" indent="-285750">
              <a:buFont typeface="Arial" panose="020B0604020202020204" pitchFamily="34" charset="0"/>
              <a:buChar char="•"/>
            </a:pPr>
            <a:r>
              <a:rPr lang="en-US" sz="1400" dirty="0"/>
              <a:t>Downloaded the file.</a:t>
            </a:r>
          </a:p>
          <a:p>
            <a:pPr marL="285750" indent="-285750">
              <a:buFont typeface="Arial" panose="020B0604020202020204" pitchFamily="34" charset="0"/>
              <a:buChar char="•"/>
            </a:pPr>
            <a:r>
              <a:rPr lang="en-US" sz="1400" dirty="0"/>
              <a:t>The columns are separated by ‘;’</a:t>
            </a:r>
          </a:p>
          <a:p>
            <a:pPr marL="285750" indent="-285750">
              <a:buFont typeface="Arial" panose="020B0604020202020204" pitchFamily="34" charset="0"/>
              <a:buChar char="•"/>
            </a:pPr>
            <a:r>
              <a:rPr lang="en-US" sz="1400" dirty="0"/>
              <a:t>Despite being “Comma”</a:t>
            </a:r>
            <a:br>
              <a:rPr lang="en-US" sz="1400" dirty="0"/>
            </a:br>
            <a:r>
              <a:rPr lang="en-US" sz="1400" dirty="0"/>
              <a:t>Separated Values, other</a:t>
            </a:r>
            <a:br>
              <a:rPr lang="en-US" sz="1400" dirty="0"/>
            </a:br>
            <a:r>
              <a:rPr lang="en-US" sz="1400" dirty="0"/>
              <a:t>separators are common.</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a:t>Loaded using </a:t>
            </a:r>
            <a:r>
              <a:rPr lang="en-US" sz="1400" dirty="0" err="1"/>
              <a:t>DataGrip</a:t>
            </a:r>
            <a:r>
              <a:rPr lang="en-US" sz="1400" dirty="0"/>
              <a:t> into MySQL</a:t>
            </a:r>
          </a:p>
          <a:p>
            <a:pPr marL="742950" lvl="1" indent="-285750">
              <a:buFont typeface="Arial" panose="020B0604020202020204" pitchFamily="34" charset="0"/>
              <a:buChar char="•"/>
            </a:pPr>
            <a:r>
              <a:rPr lang="en-US" sz="1400" dirty="0"/>
              <a:t>Connect</a:t>
            </a:r>
          </a:p>
          <a:p>
            <a:pPr marL="742950" lvl="1" indent="-285750">
              <a:buFont typeface="Arial" panose="020B0604020202020204" pitchFamily="34" charset="0"/>
              <a:buChar char="•"/>
            </a:pPr>
            <a:r>
              <a:rPr lang="en-US" sz="1400" dirty="0"/>
              <a:t>Create Schema</a:t>
            </a:r>
          </a:p>
          <a:p>
            <a:pPr marL="742950" lvl="1" indent="-285750">
              <a:buFont typeface="Arial" panose="020B0604020202020204" pitchFamily="34" charset="0"/>
              <a:buChar char="•"/>
            </a:pPr>
            <a:r>
              <a:rPr lang="en-US" sz="1400" dirty="0"/>
              <a:t>Use Schema</a:t>
            </a:r>
          </a:p>
          <a:p>
            <a:pPr marL="742950" lvl="1" indent="-285750">
              <a:buFont typeface="Arial" panose="020B0604020202020204" pitchFamily="34" charset="0"/>
              <a:buChar char="•"/>
            </a:pPr>
            <a:r>
              <a:rPr lang="en-US" sz="1400" dirty="0"/>
              <a:t>Use the data load tool.</a:t>
            </a:r>
          </a:p>
        </p:txBody>
      </p:sp>
    </p:spTree>
    <p:extLst>
      <p:ext uri="{BB962C8B-B14F-4D97-AF65-F5344CB8AC3E}">
        <p14:creationId xmlns:p14="http://schemas.microsoft.com/office/powerpoint/2010/main" val="4464706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DAEC190-3FB4-5E42-A40C-D520E3099DE0}"/>
              </a:ext>
            </a:extLst>
          </p:cNvPr>
          <p:cNvSpPr>
            <a:spLocks noGrp="1"/>
          </p:cNvSpPr>
          <p:nvPr>
            <p:ph type="title"/>
          </p:nvPr>
        </p:nvSpPr>
        <p:spPr/>
        <p:txBody>
          <a:bodyPr/>
          <a:lstStyle/>
          <a:p>
            <a:r>
              <a:rPr lang="en-US" dirty="0"/>
              <a:t>But First, Let’s Look at the Data</a:t>
            </a:r>
          </a:p>
        </p:txBody>
      </p:sp>
      <p:sp>
        <p:nvSpPr>
          <p:cNvPr id="5" name="TextBox 4">
            <a:extLst>
              <a:ext uri="{FF2B5EF4-FFF2-40B4-BE49-F238E27FC236}">
                <a16:creationId xmlns:a16="http://schemas.microsoft.com/office/drawing/2014/main" id="{29554579-F3D4-2C47-8172-E0388ECBEE6A}"/>
              </a:ext>
            </a:extLst>
          </p:cNvPr>
          <p:cNvSpPr txBox="1"/>
          <p:nvPr/>
        </p:nvSpPr>
        <p:spPr>
          <a:xfrm>
            <a:off x="457200" y="481077"/>
            <a:ext cx="4467441" cy="1231106"/>
          </a:xfrm>
          <a:prstGeom prst="rect">
            <a:avLst/>
          </a:prstGeom>
          <a:noFill/>
        </p:spPr>
        <p:txBody>
          <a:bodyPr wrap="none" rtlCol="0">
            <a:spAutoFit/>
          </a:bodyPr>
          <a:lstStyle/>
          <a:p>
            <a:r>
              <a:rPr lang="en-US" sz="1400" u="sng" dirty="0"/>
              <a:t>There are some weird characters, no pun intended.</a:t>
            </a:r>
          </a:p>
          <a:p>
            <a:pPr marL="171450" indent="-171450">
              <a:buFont typeface="Arial" panose="020B0604020202020204" pitchFamily="34" charset="0"/>
              <a:buChar char="•"/>
            </a:pPr>
            <a:r>
              <a:rPr lang="en-US" sz="1200" dirty="0"/>
              <a:t>9º" Chestnut dragon heartstring</a:t>
            </a:r>
          </a:p>
          <a:p>
            <a:pPr marL="171450" indent="-171450">
              <a:buFont typeface="Arial" panose="020B0604020202020204" pitchFamily="34" charset="0"/>
              <a:buChar char="•"/>
            </a:pPr>
            <a:r>
              <a:rPr lang="en-US" sz="1200" dirty="0"/>
              <a:t>Dumbledore's Army |Hogwarts School of Witchcraft and Wizardry</a:t>
            </a:r>
          </a:p>
          <a:p>
            <a:pPr marL="171450" indent="-171450">
              <a:buFont typeface="Arial" panose="020B0604020202020204" pitchFamily="34" charset="0"/>
              <a:buChar char="•"/>
            </a:pPr>
            <a:r>
              <a:rPr lang="el-GR" sz="1200" dirty="0"/>
              <a:t>9Ω" </a:t>
            </a:r>
            <a:r>
              <a:rPr lang="en-US" sz="1200" dirty="0"/>
              <a:t>Fir dragon heartstring</a:t>
            </a:r>
          </a:p>
          <a:p>
            <a:pPr marL="171450" indent="-171450">
              <a:buFont typeface="Arial" panose="020B0604020202020204" pitchFamily="34" charset="0"/>
              <a:buChar char="•"/>
            </a:pPr>
            <a:r>
              <a:rPr lang="en-US" sz="1200" dirty="0" err="1"/>
              <a:t>Professor†of†Transfiguration</a:t>
            </a:r>
            <a:r>
              <a:rPr lang="en-US" sz="1200" dirty="0"/>
              <a:t>†| Head of Gryffindor</a:t>
            </a:r>
          </a:p>
          <a:p>
            <a:endParaRPr lang="en-US" sz="1200" dirty="0"/>
          </a:p>
        </p:txBody>
      </p:sp>
      <p:pic>
        <p:nvPicPr>
          <p:cNvPr id="8" name="Picture 7">
            <a:extLst>
              <a:ext uri="{FF2B5EF4-FFF2-40B4-BE49-F238E27FC236}">
                <a16:creationId xmlns:a16="http://schemas.microsoft.com/office/drawing/2014/main" id="{5ECCEDE4-5305-3349-988D-98AA4ABF96FE}"/>
              </a:ext>
            </a:extLst>
          </p:cNvPr>
          <p:cNvPicPr>
            <a:picLocks noChangeAspect="1"/>
          </p:cNvPicPr>
          <p:nvPr/>
        </p:nvPicPr>
        <p:blipFill>
          <a:blip r:embed="rId2"/>
          <a:stretch>
            <a:fillRect/>
          </a:stretch>
        </p:blipFill>
        <p:spPr>
          <a:xfrm>
            <a:off x="304800" y="1581038"/>
            <a:ext cx="7004254" cy="2971911"/>
          </a:xfrm>
          <a:prstGeom prst="rect">
            <a:avLst/>
          </a:prstGeom>
        </p:spPr>
      </p:pic>
      <p:sp>
        <p:nvSpPr>
          <p:cNvPr id="9" name="TextBox 8">
            <a:extLst>
              <a:ext uri="{FF2B5EF4-FFF2-40B4-BE49-F238E27FC236}">
                <a16:creationId xmlns:a16="http://schemas.microsoft.com/office/drawing/2014/main" id="{CF235B4B-E097-0F49-838D-1B3322934484}"/>
              </a:ext>
            </a:extLst>
          </p:cNvPr>
          <p:cNvSpPr txBox="1"/>
          <p:nvPr/>
        </p:nvSpPr>
        <p:spPr>
          <a:xfrm>
            <a:off x="5562600" y="590550"/>
            <a:ext cx="1716560" cy="461665"/>
          </a:xfrm>
          <a:prstGeom prst="rect">
            <a:avLst/>
          </a:prstGeom>
          <a:noFill/>
        </p:spPr>
        <p:txBody>
          <a:bodyPr wrap="none" rtlCol="0">
            <a:spAutoFit/>
          </a:bodyPr>
          <a:lstStyle/>
          <a:p>
            <a:pPr marL="171450" indent="-171450">
              <a:buFont typeface="Arial" panose="020B0604020202020204" pitchFamily="34" charset="0"/>
              <a:buChar char="•"/>
            </a:pPr>
            <a:r>
              <a:rPr lang="en-US" sz="1200" dirty="0"/>
              <a:t>How did this happen?</a:t>
            </a:r>
          </a:p>
          <a:p>
            <a:pPr marL="171450" indent="-171450">
              <a:buFont typeface="Arial" panose="020B0604020202020204" pitchFamily="34" charset="0"/>
              <a:buChar char="•"/>
            </a:pPr>
            <a:r>
              <a:rPr lang="en-US" sz="1200" dirty="0"/>
              <a:t>What do we do?</a:t>
            </a:r>
          </a:p>
        </p:txBody>
      </p:sp>
    </p:spTree>
    <p:extLst>
      <p:ext uri="{BB962C8B-B14F-4D97-AF65-F5344CB8AC3E}">
        <p14:creationId xmlns:p14="http://schemas.microsoft.com/office/powerpoint/2010/main" val="23891714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800696D-CFD8-0448-925A-AE7BFA35D78A}"/>
              </a:ext>
            </a:extLst>
          </p:cNvPr>
          <p:cNvSpPr>
            <a:spLocks noGrp="1"/>
          </p:cNvSpPr>
          <p:nvPr>
            <p:ph idx="1"/>
          </p:nvPr>
        </p:nvSpPr>
        <p:spPr>
          <a:xfrm>
            <a:off x="154324" y="514350"/>
            <a:ext cx="8913475" cy="4038600"/>
          </a:xfrm>
        </p:spPr>
        <p:txBody>
          <a:bodyPr/>
          <a:lstStyle/>
          <a:p>
            <a:pPr>
              <a:spcBef>
                <a:spcPts val="0"/>
              </a:spcBef>
              <a:spcAft>
                <a:spcPts val="200"/>
              </a:spcAft>
            </a:pPr>
            <a:r>
              <a:rPr lang="en-US" sz="1600" dirty="0"/>
              <a:t>Some of the issues are character encoding/set issues:</a:t>
            </a:r>
          </a:p>
          <a:p>
            <a:pPr lvl="1">
              <a:spcBef>
                <a:spcPts val="0"/>
              </a:spcBef>
              <a:spcAft>
                <a:spcPts val="200"/>
              </a:spcAft>
            </a:pPr>
            <a:r>
              <a:rPr lang="en-US" sz="1400" dirty="0"/>
              <a:t>“In computing, data storage, and data transmission, character encoding is used to represent a repertoire of characters by some kind of encoding system that assigns a number to each character for digital representation.”</a:t>
            </a:r>
            <a:br>
              <a:rPr lang="en-US" sz="1400" dirty="0"/>
            </a:br>
            <a:r>
              <a:rPr lang="en-US" sz="1400" dirty="0"/>
              <a:t>(</a:t>
            </a:r>
            <a:r>
              <a:rPr lang="en-US" sz="1400" dirty="0">
                <a:hlinkClick r:id="rId2"/>
              </a:rPr>
              <a:t>https://en.wikipedia.org/wiki/Character_encoding</a:t>
            </a:r>
            <a:r>
              <a:rPr lang="en-US" sz="1400" dirty="0"/>
              <a:t>)</a:t>
            </a:r>
          </a:p>
          <a:p>
            <a:pPr lvl="1">
              <a:spcBef>
                <a:spcPts val="0"/>
              </a:spcBef>
              <a:spcAft>
                <a:spcPts val="200"/>
              </a:spcAft>
            </a:pPr>
            <a:r>
              <a:rPr lang="en-US" sz="1400" dirty="0"/>
              <a:t>“A character set is a collection of characters that might be used by multiple languages.” (</a:t>
            </a:r>
            <a:r>
              <a:rPr lang="en-US" sz="1400" dirty="0">
                <a:hlinkClick r:id="rId2"/>
              </a:rPr>
              <a:t>https://en.wikipedia.org/wiki/Character_encoding</a:t>
            </a:r>
            <a:r>
              <a:rPr lang="en-US" sz="1400" dirty="0"/>
              <a:t>) </a:t>
            </a:r>
          </a:p>
          <a:p>
            <a:pPr>
              <a:spcBef>
                <a:spcPts val="0"/>
              </a:spcBef>
              <a:spcAft>
                <a:spcPts val="200"/>
              </a:spcAft>
            </a:pPr>
            <a:r>
              <a:rPr lang="en-US" sz="1600" dirty="0"/>
              <a:t>This will be a common issue when dealing with string data that you import to build your database.</a:t>
            </a:r>
          </a:p>
          <a:p>
            <a:pPr>
              <a:spcBef>
                <a:spcPts val="0"/>
              </a:spcBef>
              <a:spcAft>
                <a:spcPts val="200"/>
              </a:spcAft>
            </a:pPr>
            <a:r>
              <a:rPr lang="en-US" sz="1600" dirty="0"/>
              <a:t>This is especially true if the data comes from “data scraping”.  </a:t>
            </a:r>
          </a:p>
          <a:p>
            <a:pPr lvl="1">
              <a:spcBef>
                <a:spcPts val="0"/>
              </a:spcBef>
              <a:spcAft>
                <a:spcPts val="200"/>
              </a:spcAft>
            </a:pPr>
            <a:r>
              <a:rPr lang="en-US" sz="1400" dirty="0"/>
              <a:t>“Data scraping is a technique in which a computer program extracts data from human-readable output coming from another program.”</a:t>
            </a:r>
            <a:br>
              <a:rPr lang="en-US" sz="1400" dirty="0"/>
            </a:br>
            <a:r>
              <a:rPr lang="en-US" sz="1400" dirty="0"/>
              <a:t>(</a:t>
            </a:r>
            <a:r>
              <a:rPr lang="en-US" sz="1400" dirty="0">
                <a:hlinkClick r:id="rId3"/>
              </a:rPr>
              <a:t>https://en.wikipedia.org/wiki/Data_scraping</a:t>
            </a:r>
            <a:r>
              <a:rPr lang="en-US" sz="1400" dirty="0"/>
              <a:t>)</a:t>
            </a:r>
          </a:p>
          <a:p>
            <a:pPr lvl="1">
              <a:spcBef>
                <a:spcPts val="0"/>
              </a:spcBef>
              <a:spcAft>
                <a:spcPts val="200"/>
              </a:spcAft>
            </a:pPr>
            <a:r>
              <a:rPr lang="en-US" sz="1400" dirty="0"/>
              <a:t>There are several types of scraping: screen scraping, web scraping, ... ...</a:t>
            </a:r>
          </a:p>
          <a:p>
            <a:pPr>
              <a:spcBef>
                <a:spcPts val="0"/>
              </a:spcBef>
              <a:spcAft>
                <a:spcPts val="200"/>
              </a:spcAft>
            </a:pPr>
            <a:r>
              <a:rPr lang="en-US" sz="1600" dirty="0"/>
              <a:t>That is what happened here. The data comes from web scraping a wiki page.</a:t>
            </a:r>
            <a:br>
              <a:rPr lang="en-US" sz="1600" dirty="0"/>
            </a:br>
            <a:endParaRPr lang="en-US" sz="1600" dirty="0"/>
          </a:p>
        </p:txBody>
      </p:sp>
      <p:sp>
        <p:nvSpPr>
          <p:cNvPr id="3" name="Title 2">
            <a:extLst>
              <a:ext uri="{FF2B5EF4-FFF2-40B4-BE49-F238E27FC236}">
                <a16:creationId xmlns:a16="http://schemas.microsoft.com/office/drawing/2014/main" id="{B5480037-11E5-FB48-93E4-BA4FED204991}"/>
              </a:ext>
            </a:extLst>
          </p:cNvPr>
          <p:cNvSpPr>
            <a:spLocks noGrp="1"/>
          </p:cNvSpPr>
          <p:nvPr>
            <p:ph type="title"/>
          </p:nvPr>
        </p:nvSpPr>
        <p:spPr/>
        <p:txBody>
          <a:bodyPr/>
          <a:lstStyle/>
          <a:p>
            <a:r>
              <a:rPr lang="en-US" dirty="0"/>
              <a:t>Analysis (I)</a:t>
            </a:r>
          </a:p>
        </p:txBody>
      </p:sp>
      <p:pic>
        <p:nvPicPr>
          <p:cNvPr id="5" name="Picture 4">
            <a:extLst>
              <a:ext uri="{FF2B5EF4-FFF2-40B4-BE49-F238E27FC236}">
                <a16:creationId xmlns:a16="http://schemas.microsoft.com/office/drawing/2014/main" id="{5D00034C-A9D2-9E40-ABCE-07BAAB0FEDE8}"/>
              </a:ext>
            </a:extLst>
          </p:cNvPr>
          <p:cNvPicPr>
            <a:picLocks noChangeAspect="1"/>
          </p:cNvPicPr>
          <p:nvPr/>
        </p:nvPicPr>
        <p:blipFill>
          <a:blip r:embed="rId4"/>
          <a:stretch>
            <a:fillRect/>
          </a:stretch>
        </p:blipFill>
        <p:spPr>
          <a:xfrm>
            <a:off x="124717" y="3943350"/>
            <a:ext cx="8382000" cy="709979"/>
          </a:xfrm>
          <a:prstGeom prst="rect">
            <a:avLst/>
          </a:prstGeom>
        </p:spPr>
      </p:pic>
    </p:spTree>
    <p:extLst>
      <p:ext uri="{BB962C8B-B14F-4D97-AF65-F5344CB8AC3E}">
        <p14:creationId xmlns:p14="http://schemas.microsoft.com/office/powerpoint/2010/main" val="34267167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49482C2-3A93-354C-9656-943A8BBF729C}"/>
              </a:ext>
            </a:extLst>
          </p:cNvPr>
          <p:cNvSpPr>
            <a:spLocks noGrp="1"/>
          </p:cNvSpPr>
          <p:nvPr>
            <p:ph type="title"/>
          </p:nvPr>
        </p:nvSpPr>
        <p:spPr/>
        <p:txBody>
          <a:bodyPr/>
          <a:lstStyle/>
          <a:p>
            <a:r>
              <a:rPr lang="en-US" dirty="0"/>
              <a:t>Character Encodings/Character Sets</a:t>
            </a:r>
          </a:p>
        </p:txBody>
      </p:sp>
      <p:pic>
        <p:nvPicPr>
          <p:cNvPr id="4" name="Picture 3">
            <a:extLst>
              <a:ext uri="{FF2B5EF4-FFF2-40B4-BE49-F238E27FC236}">
                <a16:creationId xmlns:a16="http://schemas.microsoft.com/office/drawing/2014/main" id="{4FCF6C57-EA52-B947-8B55-4CCFFB357733}"/>
              </a:ext>
            </a:extLst>
          </p:cNvPr>
          <p:cNvPicPr>
            <a:picLocks noChangeAspect="1"/>
          </p:cNvPicPr>
          <p:nvPr/>
        </p:nvPicPr>
        <p:blipFill>
          <a:blip r:embed="rId2"/>
          <a:stretch>
            <a:fillRect/>
          </a:stretch>
        </p:blipFill>
        <p:spPr>
          <a:xfrm>
            <a:off x="381000" y="514350"/>
            <a:ext cx="8039217" cy="3962400"/>
          </a:xfrm>
          <a:prstGeom prst="rect">
            <a:avLst/>
          </a:prstGeom>
        </p:spPr>
      </p:pic>
    </p:spTree>
    <p:extLst>
      <p:ext uri="{BB962C8B-B14F-4D97-AF65-F5344CB8AC3E}">
        <p14:creationId xmlns:p14="http://schemas.microsoft.com/office/powerpoint/2010/main" val="20240388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5480037-11E5-FB48-93E4-BA4FED204991}"/>
              </a:ext>
            </a:extLst>
          </p:cNvPr>
          <p:cNvSpPr>
            <a:spLocks noGrp="1"/>
          </p:cNvSpPr>
          <p:nvPr>
            <p:ph type="title"/>
          </p:nvPr>
        </p:nvSpPr>
        <p:spPr/>
        <p:txBody>
          <a:bodyPr/>
          <a:lstStyle/>
          <a:p>
            <a:r>
              <a:rPr lang="en-US" dirty="0"/>
              <a:t>Character Set Usage over Time</a:t>
            </a:r>
          </a:p>
        </p:txBody>
      </p:sp>
      <p:pic>
        <p:nvPicPr>
          <p:cNvPr id="7" name="Picture 6">
            <a:extLst>
              <a:ext uri="{FF2B5EF4-FFF2-40B4-BE49-F238E27FC236}">
                <a16:creationId xmlns:a16="http://schemas.microsoft.com/office/drawing/2014/main" id="{719B5A65-C87B-434C-AD9F-AB67CAEE6719}"/>
              </a:ext>
            </a:extLst>
          </p:cNvPr>
          <p:cNvPicPr>
            <a:picLocks noChangeAspect="1"/>
          </p:cNvPicPr>
          <p:nvPr/>
        </p:nvPicPr>
        <p:blipFill>
          <a:blip r:embed="rId2"/>
          <a:stretch>
            <a:fillRect/>
          </a:stretch>
        </p:blipFill>
        <p:spPr>
          <a:xfrm>
            <a:off x="838200" y="514350"/>
            <a:ext cx="7551879" cy="3757830"/>
          </a:xfrm>
          <a:prstGeom prst="rect">
            <a:avLst/>
          </a:prstGeom>
        </p:spPr>
      </p:pic>
      <p:sp>
        <p:nvSpPr>
          <p:cNvPr id="8" name="Rectangle 7">
            <a:extLst>
              <a:ext uri="{FF2B5EF4-FFF2-40B4-BE49-F238E27FC236}">
                <a16:creationId xmlns:a16="http://schemas.microsoft.com/office/drawing/2014/main" id="{2C3E5F41-5C19-C744-82B0-D9FCD079AF09}"/>
              </a:ext>
            </a:extLst>
          </p:cNvPr>
          <p:cNvSpPr/>
          <p:nvPr/>
        </p:nvSpPr>
        <p:spPr>
          <a:xfrm>
            <a:off x="609600" y="4304916"/>
            <a:ext cx="7315200" cy="369332"/>
          </a:xfrm>
          <a:prstGeom prst="rect">
            <a:avLst/>
          </a:prstGeom>
        </p:spPr>
        <p:txBody>
          <a:bodyPr wrap="square">
            <a:spAutoFit/>
          </a:bodyPr>
          <a:lstStyle/>
          <a:p>
            <a:r>
              <a:rPr lang="en-US" dirty="0"/>
              <a:t>https://www.w3.org/International/questions/</a:t>
            </a:r>
            <a:r>
              <a:rPr lang="en-US" dirty="0" err="1"/>
              <a:t>qa</a:t>
            </a:r>
            <a:r>
              <a:rPr lang="en-US" dirty="0"/>
              <a:t>-who-uses-</a:t>
            </a:r>
            <a:r>
              <a:rPr lang="en-US" dirty="0" err="1"/>
              <a:t>unicode</a:t>
            </a:r>
            <a:endParaRPr lang="en-US" dirty="0"/>
          </a:p>
        </p:txBody>
      </p:sp>
    </p:spTree>
    <p:extLst>
      <p:ext uri="{BB962C8B-B14F-4D97-AF65-F5344CB8AC3E}">
        <p14:creationId xmlns:p14="http://schemas.microsoft.com/office/powerpoint/2010/main" val="34022771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077A99C-297B-884F-AB1B-4A2DCD8D86B9}"/>
              </a:ext>
            </a:extLst>
          </p:cNvPr>
          <p:cNvSpPr>
            <a:spLocks noGrp="1"/>
          </p:cNvSpPr>
          <p:nvPr>
            <p:ph idx="1"/>
          </p:nvPr>
        </p:nvSpPr>
        <p:spPr>
          <a:xfrm>
            <a:off x="152400" y="514350"/>
            <a:ext cx="8915400" cy="4114800"/>
          </a:xfrm>
        </p:spPr>
        <p:txBody>
          <a:bodyPr/>
          <a:lstStyle/>
          <a:p>
            <a:r>
              <a:rPr lang="en-US" sz="1800" dirty="0"/>
              <a:t>Consider </a:t>
            </a:r>
            <a:r>
              <a:rPr lang="en-US" sz="1800" b="1" dirty="0"/>
              <a:t>Job</a:t>
            </a:r>
            <a:r>
              <a:rPr lang="en-US" sz="1800" dirty="0"/>
              <a:t> column entry: “</a:t>
            </a:r>
            <a:r>
              <a:rPr lang="en-US" sz="1800" dirty="0" err="1"/>
              <a:t>Professor†of†Transfiguration</a:t>
            </a:r>
            <a:r>
              <a:rPr lang="en-US" sz="1800" dirty="0"/>
              <a:t>†| Head of Gryffindor”</a:t>
            </a:r>
          </a:p>
          <a:p>
            <a:r>
              <a:rPr lang="en-US" sz="1800" dirty="0"/>
              <a:t>There are two odd characters: “†” and “|”</a:t>
            </a:r>
          </a:p>
          <a:p>
            <a:r>
              <a:rPr lang="en-US" sz="1800" dirty="0"/>
              <a:t>How should I correct/interpret the strings? My interpretation is:</a:t>
            </a:r>
          </a:p>
          <a:p>
            <a:pPr lvl="1"/>
            <a:r>
              <a:rPr lang="en-US" sz="1600" dirty="0"/>
              <a:t>Replace “†” with “ “.</a:t>
            </a:r>
          </a:p>
          <a:p>
            <a:pPr lvl="1"/>
            <a:r>
              <a:rPr lang="en-US" sz="1600" dirty="0"/>
              <a:t>The “|” means that the person has two jobs:</a:t>
            </a:r>
          </a:p>
          <a:p>
            <a:pPr lvl="2"/>
            <a:r>
              <a:rPr lang="en-US" sz="1400" dirty="0"/>
              <a:t>Professor of Transfiguration</a:t>
            </a:r>
          </a:p>
          <a:p>
            <a:pPr lvl="2"/>
            <a:r>
              <a:rPr lang="en-US" sz="1400" dirty="0"/>
              <a:t>Head of Gryffindor</a:t>
            </a:r>
          </a:p>
          <a:p>
            <a:pPr lvl="1"/>
            <a:r>
              <a:rPr lang="en-US" sz="1600" dirty="0"/>
              <a:t>The </a:t>
            </a:r>
            <a:r>
              <a:rPr lang="en-US" sz="1600" b="1" dirty="0"/>
              <a:t>Job</a:t>
            </a:r>
            <a:r>
              <a:rPr lang="en-US" sz="1600" dirty="0"/>
              <a:t> column is a </a:t>
            </a:r>
            <a:r>
              <a:rPr lang="en-US" sz="1600" b="1" dirty="0"/>
              <a:t>multivalued</a:t>
            </a:r>
            <a:r>
              <a:rPr lang="en-US" sz="1600" dirty="0"/>
              <a:t> attribute.</a:t>
            </a:r>
          </a:p>
          <a:p>
            <a:pPr lvl="1"/>
            <a:r>
              <a:rPr lang="en-US" sz="1600" dirty="0"/>
              <a:t>The character “|” indicates that a text string is one string containing multiple values for an attribute.</a:t>
            </a:r>
          </a:p>
          <a:p>
            <a:r>
              <a:rPr lang="en-US" sz="1800" dirty="0"/>
              <a:t>Can I always replace non-|, odd characters with “  “?</a:t>
            </a:r>
          </a:p>
          <a:p>
            <a:pPr lvl="1"/>
            <a:r>
              <a:rPr lang="en-US" sz="1600" dirty="0"/>
              <a:t>‘</a:t>
            </a:r>
            <a:r>
              <a:rPr lang="el-GR" sz="1600" dirty="0"/>
              <a:t>9Ω" </a:t>
            </a:r>
            <a:r>
              <a:rPr lang="en-US" sz="1600" dirty="0"/>
              <a:t>Fir dragon heartstring’ and ‘9º" Chestnut dragon heartstring’ would wind up having an extra space. I want 9”, not 9 “.</a:t>
            </a:r>
          </a:p>
          <a:p>
            <a:pPr lvl="1"/>
            <a:r>
              <a:rPr lang="en-US" sz="1600" dirty="0"/>
              <a:t>The cleanup is getting complicated.</a:t>
            </a:r>
          </a:p>
          <a:p>
            <a:pPr marL="0" indent="0">
              <a:buNone/>
            </a:pPr>
            <a:endParaRPr lang="en-US" sz="1800" dirty="0"/>
          </a:p>
        </p:txBody>
      </p:sp>
      <p:sp>
        <p:nvSpPr>
          <p:cNvPr id="3" name="Title 2">
            <a:extLst>
              <a:ext uri="{FF2B5EF4-FFF2-40B4-BE49-F238E27FC236}">
                <a16:creationId xmlns:a16="http://schemas.microsoft.com/office/drawing/2014/main" id="{2FBBDE0C-C02A-0946-80AB-29E10E2D939E}"/>
              </a:ext>
            </a:extLst>
          </p:cNvPr>
          <p:cNvSpPr>
            <a:spLocks noGrp="1"/>
          </p:cNvSpPr>
          <p:nvPr>
            <p:ph type="title"/>
          </p:nvPr>
        </p:nvSpPr>
        <p:spPr/>
        <p:txBody>
          <a:bodyPr/>
          <a:lstStyle/>
          <a:p>
            <a:r>
              <a:rPr lang="en-US" dirty="0"/>
              <a:t>But, ... ...</a:t>
            </a:r>
          </a:p>
        </p:txBody>
      </p:sp>
    </p:spTree>
    <p:extLst>
      <p:ext uri="{BB962C8B-B14F-4D97-AF65-F5344CB8AC3E}">
        <p14:creationId xmlns:p14="http://schemas.microsoft.com/office/powerpoint/2010/main" val="119714565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DA1CDF9-3459-0A44-8161-3A642F7DC4E5}"/>
              </a:ext>
            </a:extLst>
          </p:cNvPr>
          <p:cNvSpPr>
            <a:spLocks noGrp="1"/>
          </p:cNvSpPr>
          <p:nvPr>
            <p:ph idx="1"/>
          </p:nvPr>
        </p:nvSpPr>
        <p:spPr/>
        <p:txBody>
          <a:bodyPr/>
          <a:lstStyle/>
          <a:p>
            <a:r>
              <a:rPr lang="en-US" sz="1800" dirty="0"/>
              <a:t>In this dataset, I can use a set of rules for data clean up:</a:t>
            </a:r>
          </a:p>
          <a:p>
            <a:pPr lvl="1"/>
            <a:r>
              <a:rPr lang="en-US" sz="1600" dirty="0"/>
              <a:t>Two characters separated by † maps to two characters separated by “ “ (space).</a:t>
            </a:r>
          </a:p>
          <a:p>
            <a:pPr lvl="1"/>
            <a:r>
              <a:rPr lang="en-US" sz="1600" dirty="0"/>
              <a:t>A number and “ separated by an odd character maps the the number and “</a:t>
            </a:r>
          </a:p>
          <a:p>
            <a:pPr lvl="1"/>
            <a:r>
              <a:rPr lang="en-US" sz="1600" dirty="0"/>
              <a:t>Strings of the form s1 | s2 | s3 maps to [s1, s2, s3]</a:t>
            </a:r>
          </a:p>
          <a:p>
            <a:pPr lvl="1"/>
            <a:r>
              <a:rPr lang="en-US" sz="1600" dirty="0"/>
              <a:t>etc.</a:t>
            </a:r>
          </a:p>
          <a:p>
            <a:r>
              <a:rPr lang="en-US" sz="1800" dirty="0"/>
              <a:t>Well, I could write a custom function for each rule,</a:t>
            </a:r>
          </a:p>
          <a:p>
            <a:pPr lvl="1"/>
            <a:r>
              <a:rPr lang="en-US" sz="1600" dirty="0"/>
              <a:t>But what happens when I find I need other rules.</a:t>
            </a:r>
          </a:p>
          <a:p>
            <a:pPr lvl="1"/>
            <a:r>
              <a:rPr lang="en-US" sz="1600" dirty="0"/>
              <a:t>It would be nice if there were some kind of tools that helps.</a:t>
            </a:r>
          </a:p>
          <a:p>
            <a:r>
              <a:rPr lang="en-US" sz="1800" dirty="0"/>
              <a:t>A </a:t>
            </a:r>
            <a:r>
              <a:rPr lang="en-US" sz="1800" b="1" dirty="0"/>
              <a:t>regular expression </a:t>
            </a:r>
            <a:r>
              <a:rPr lang="en-US" sz="1800" dirty="0"/>
              <a:t>is a sequence of characters that define a search pattern. Usually, such patterns are used by string-searching algorithms for "find" or "find and replace" operations on strings, or for input validation. It is a technique developed in theoretical computer science and formal language theory.</a:t>
            </a:r>
            <a:br>
              <a:rPr lang="en-US" sz="1800" dirty="0"/>
            </a:br>
            <a:r>
              <a:rPr lang="en-US" sz="1800" dirty="0"/>
              <a:t>(https://</a:t>
            </a:r>
            <a:r>
              <a:rPr lang="en-US" sz="1800" dirty="0" err="1"/>
              <a:t>en.wikipedia.org</a:t>
            </a:r>
            <a:r>
              <a:rPr lang="en-US" sz="1800" dirty="0"/>
              <a:t>/wiki/</a:t>
            </a:r>
            <a:r>
              <a:rPr lang="en-US" sz="1800" dirty="0" err="1"/>
              <a:t>Regular_expression</a:t>
            </a:r>
            <a:r>
              <a:rPr lang="en-US" sz="1800" dirty="0"/>
              <a:t>)</a:t>
            </a:r>
          </a:p>
        </p:txBody>
      </p:sp>
      <p:sp>
        <p:nvSpPr>
          <p:cNvPr id="3" name="Title 2">
            <a:extLst>
              <a:ext uri="{FF2B5EF4-FFF2-40B4-BE49-F238E27FC236}">
                <a16:creationId xmlns:a16="http://schemas.microsoft.com/office/drawing/2014/main" id="{F4D7C2AC-C40E-CE4C-BCEF-A815956DD19A}"/>
              </a:ext>
            </a:extLst>
          </p:cNvPr>
          <p:cNvSpPr>
            <a:spLocks noGrp="1"/>
          </p:cNvSpPr>
          <p:nvPr>
            <p:ph type="title"/>
          </p:nvPr>
        </p:nvSpPr>
        <p:spPr/>
        <p:txBody>
          <a:bodyPr/>
          <a:lstStyle/>
          <a:p>
            <a:r>
              <a:rPr lang="en-US" dirty="0"/>
              <a:t>The Cleanup is Rule-Based</a:t>
            </a:r>
          </a:p>
        </p:txBody>
      </p:sp>
    </p:spTree>
    <p:extLst>
      <p:ext uri="{BB962C8B-B14F-4D97-AF65-F5344CB8AC3E}">
        <p14:creationId xmlns:p14="http://schemas.microsoft.com/office/powerpoint/2010/main" val="38125378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0A3DE15-E902-8E4D-9729-5E8452AE8E45}"/>
              </a:ext>
            </a:extLst>
          </p:cNvPr>
          <p:cNvSpPr>
            <a:spLocks noGrp="1"/>
          </p:cNvSpPr>
          <p:nvPr>
            <p:ph idx="1"/>
          </p:nvPr>
        </p:nvSpPr>
        <p:spPr/>
        <p:txBody>
          <a:bodyPr/>
          <a:lstStyle/>
          <a:p>
            <a:r>
              <a:rPr lang="en-US" sz="1800" dirty="0"/>
              <a:t>How about strings of the form s1 | s2 | s3 maps to [s1, s2, s3].</a:t>
            </a:r>
            <a:br>
              <a:rPr lang="en-US" sz="1800" dirty="0"/>
            </a:br>
            <a:r>
              <a:rPr lang="en-US" sz="1800" dirty="0"/>
              <a:t>Is this cool?</a:t>
            </a:r>
          </a:p>
          <a:p>
            <a:r>
              <a:rPr lang="en-US" sz="1800" dirty="0"/>
              <a:t>All the data entity sets we have seen have had simple types/value attributes.</a:t>
            </a:r>
            <a:br>
              <a:rPr lang="en-US" sz="1800" dirty="0"/>
            </a:br>
            <a:r>
              <a:rPr lang="en-US" sz="1800" b="1" dirty="0"/>
              <a:t>Depends on the database model, e.g. relational, document, ...</a:t>
            </a:r>
            <a:endParaRPr lang="en-US" sz="1800" dirty="0"/>
          </a:p>
          <a:p>
            <a:endParaRPr lang="en-US" sz="1800" dirty="0"/>
          </a:p>
        </p:txBody>
      </p:sp>
      <p:sp>
        <p:nvSpPr>
          <p:cNvPr id="3" name="Title 2">
            <a:extLst>
              <a:ext uri="{FF2B5EF4-FFF2-40B4-BE49-F238E27FC236}">
                <a16:creationId xmlns:a16="http://schemas.microsoft.com/office/drawing/2014/main" id="{91123189-D100-D349-8D34-4EB5616C755F}"/>
              </a:ext>
            </a:extLst>
          </p:cNvPr>
          <p:cNvSpPr>
            <a:spLocks noGrp="1"/>
          </p:cNvSpPr>
          <p:nvPr>
            <p:ph type="title"/>
          </p:nvPr>
        </p:nvSpPr>
        <p:spPr/>
        <p:txBody>
          <a:bodyPr/>
          <a:lstStyle/>
          <a:p>
            <a:r>
              <a:rPr lang="en-US" dirty="0"/>
              <a:t>Multivalued Attributes</a:t>
            </a:r>
          </a:p>
        </p:txBody>
      </p:sp>
      <p:pic>
        <p:nvPicPr>
          <p:cNvPr id="4" name="Picture 37" descr="1">
            <a:extLst>
              <a:ext uri="{FF2B5EF4-FFF2-40B4-BE49-F238E27FC236}">
                <a16:creationId xmlns:a16="http://schemas.microsoft.com/office/drawing/2014/main" id="{D637CD05-15B5-0A4C-8445-0DD42A7EBA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b="43330"/>
          <a:stretch>
            <a:fillRect/>
          </a:stretch>
        </p:blipFill>
        <p:spPr bwMode="auto">
          <a:xfrm>
            <a:off x="316604" y="1956566"/>
            <a:ext cx="3943732" cy="2672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a:extLst>
              <a:ext uri="{FF2B5EF4-FFF2-40B4-BE49-F238E27FC236}">
                <a16:creationId xmlns:a16="http://schemas.microsoft.com/office/drawing/2014/main" id="{DA512463-112C-9645-B0C5-9A283AFFD27C}"/>
              </a:ext>
            </a:extLst>
          </p:cNvPr>
          <p:cNvPicPr>
            <a:picLocks noChangeAspect="1"/>
          </p:cNvPicPr>
          <p:nvPr/>
        </p:nvPicPr>
        <p:blipFill>
          <a:blip r:embed="rId3"/>
          <a:stretch>
            <a:fillRect/>
          </a:stretch>
        </p:blipFill>
        <p:spPr>
          <a:xfrm>
            <a:off x="4751352" y="1797050"/>
            <a:ext cx="3749231" cy="2832100"/>
          </a:xfrm>
          <a:prstGeom prst="rect">
            <a:avLst/>
          </a:prstGeom>
        </p:spPr>
      </p:pic>
    </p:spTree>
    <p:extLst>
      <p:ext uri="{BB962C8B-B14F-4D97-AF65-F5344CB8AC3E}">
        <p14:creationId xmlns:p14="http://schemas.microsoft.com/office/powerpoint/2010/main" val="12918659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Contents</a:t>
            </a:r>
            <a:endParaRPr lang="en-US" altLang="en-US" sz="1600" i="1" dirty="0">
              <a:solidFill>
                <a:schemeClr val="bg1"/>
              </a:solidFill>
            </a:endParaRPr>
          </a:p>
        </p:txBody>
      </p:sp>
      <p:sp>
        <p:nvSpPr>
          <p:cNvPr id="8" name="TextBox 9"/>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3</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W4111_002_2021_1: Lecture 2: ER, Relational, SQL (II) 		© Donald F. Ferguson, 2021</a:t>
            </a:r>
            <a:endParaRPr lang="en-US" altLang="en-US" sz="800" i="1" dirty="0">
              <a:solidFill>
                <a:schemeClr val="bg1"/>
              </a:solidFill>
            </a:endParaRPr>
          </a:p>
        </p:txBody>
      </p:sp>
    </p:spTree>
    <p:extLst>
      <p:ext uri="{BB962C8B-B14F-4D97-AF65-F5344CB8AC3E}">
        <p14:creationId xmlns:p14="http://schemas.microsoft.com/office/powerpoint/2010/main" val="31982661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85C6526-CC4A-AB4F-89BC-AAFADCC97739}"/>
              </a:ext>
            </a:extLst>
          </p:cNvPr>
          <p:cNvSpPr>
            <a:spLocks noGrp="1"/>
          </p:cNvSpPr>
          <p:nvPr>
            <p:ph idx="1"/>
          </p:nvPr>
        </p:nvSpPr>
        <p:spPr>
          <a:xfrm>
            <a:off x="152400" y="3943350"/>
            <a:ext cx="8839200" cy="685800"/>
          </a:xfrm>
        </p:spPr>
        <p:txBody>
          <a:bodyPr/>
          <a:lstStyle/>
          <a:p>
            <a:pPr marL="0" indent="0" algn="ctr">
              <a:buNone/>
            </a:pPr>
            <a:r>
              <a:rPr lang="en-US" sz="1800" dirty="0"/>
              <a:t>Database and data science classes </a:t>
            </a:r>
            <a:r>
              <a:rPr lang="en-US" sz="1800" b="1" dirty="0"/>
              <a:t>love to teach the fun stuff</a:t>
            </a:r>
            <a:br>
              <a:rPr lang="en-US" sz="1800" b="1" dirty="0"/>
            </a:br>
            <a:r>
              <a:rPr lang="en-US" sz="1800" dirty="0"/>
              <a:t>queries, data modeling, machine learning,  spooky math, algorithms, ... ...</a:t>
            </a:r>
          </a:p>
          <a:p>
            <a:endParaRPr lang="en-US" sz="1800" dirty="0"/>
          </a:p>
        </p:txBody>
      </p:sp>
      <p:sp>
        <p:nvSpPr>
          <p:cNvPr id="3" name="Title 2">
            <a:extLst>
              <a:ext uri="{FF2B5EF4-FFF2-40B4-BE49-F238E27FC236}">
                <a16:creationId xmlns:a16="http://schemas.microsoft.com/office/drawing/2014/main" id="{8DE019BE-6FAF-0C44-8A0B-7F2A62CA8A92}"/>
              </a:ext>
            </a:extLst>
          </p:cNvPr>
          <p:cNvSpPr>
            <a:spLocks noGrp="1"/>
          </p:cNvSpPr>
          <p:nvPr>
            <p:ph type="title"/>
          </p:nvPr>
        </p:nvSpPr>
        <p:spPr/>
        <p:txBody>
          <a:bodyPr/>
          <a:lstStyle/>
          <a:p>
            <a:r>
              <a:rPr lang="en-US" dirty="0"/>
              <a:t>Data Cleansing</a:t>
            </a:r>
          </a:p>
        </p:txBody>
      </p:sp>
      <p:pic>
        <p:nvPicPr>
          <p:cNvPr id="4" name="Picture 3">
            <a:extLst>
              <a:ext uri="{FF2B5EF4-FFF2-40B4-BE49-F238E27FC236}">
                <a16:creationId xmlns:a16="http://schemas.microsoft.com/office/drawing/2014/main" id="{EE7911E0-A878-B742-9180-10B8346D5B3F}"/>
              </a:ext>
            </a:extLst>
          </p:cNvPr>
          <p:cNvPicPr>
            <a:picLocks noChangeAspect="1"/>
          </p:cNvPicPr>
          <p:nvPr/>
        </p:nvPicPr>
        <p:blipFill>
          <a:blip r:embed="rId2"/>
          <a:stretch>
            <a:fillRect/>
          </a:stretch>
        </p:blipFill>
        <p:spPr>
          <a:xfrm>
            <a:off x="3962400" y="133350"/>
            <a:ext cx="5110748" cy="3413820"/>
          </a:xfrm>
          <a:prstGeom prst="rect">
            <a:avLst/>
          </a:prstGeom>
        </p:spPr>
      </p:pic>
      <p:sp>
        <p:nvSpPr>
          <p:cNvPr id="5" name="Rectangle 4">
            <a:extLst>
              <a:ext uri="{FF2B5EF4-FFF2-40B4-BE49-F238E27FC236}">
                <a16:creationId xmlns:a16="http://schemas.microsoft.com/office/drawing/2014/main" id="{43144824-695F-124A-B01B-4BA8458F5D8B}"/>
              </a:ext>
            </a:extLst>
          </p:cNvPr>
          <p:cNvSpPr/>
          <p:nvPr/>
        </p:nvSpPr>
        <p:spPr>
          <a:xfrm>
            <a:off x="4343400" y="3165955"/>
            <a:ext cx="4191000" cy="338554"/>
          </a:xfrm>
          <a:prstGeom prst="rect">
            <a:avLst/>
          </a:prstGeom>
        </p:spPr>
        <p:txBody>
          <a:bodyPr wrap="square">
            <a:spAutoFit/>
          </a:bodyPr>
          <a:lstStyle/>
          <a:p>
            <a:r>
              <a:rPr lang="en-US" sz="1600" dirty="0">
                <a:solidFill>
                  <a:schemeClr val="bg1"/>
                </a:solidFill>
              </a:rPr>
              <a:t>https://</a:t>
            </a:r>
            <a:r>
              <a:rPr lang="en-US" sz="1600" dirty="0" err="1">
                <a:solidFill>
                  <a:schemeClr val="bg1"/>
                </a:solidFill>
              </a:rPr>
              <a:t>blog.amplitude.com</a:t>
            </a:r>
            <a:r>
              <a:rPr lang="en-US" sz="1600" dirty="0">
                <a:solidFill>
                  <a:schemeClr val="bg1"/>
                </a:solidFill>
              </a:rPr>
              <a:t>/big-data-cleanup</a:t>
            </a:r>
          </a:p>
        </p:txBody>
      </p:sp>
      <p:pic>
        <p:nvPicPr>
          <p:cNvPr id="6" name="Picture 5">
            <a:extLst>
              <a:ext uri="{FF2B5EF4-FFF2-40B4-BE49-F238E27FC236}">
                <a16:creationId xmlns:a16="http://schemas.microsoft.com/office/drawing/2014/main" id="{8FA23CC9-BB12-9C4D-AA8A-31B264271CEF}"/>
              </a:ext>
            </a:extLst>
          </p:cNvPr>
          <p:cNvPicPr>
            <a:picLocks noChangeAspect="1"/>
          </p:cNvPicPr>
          <p:nvPr/>
        </p:nvPicPr>
        <p:blipFill>
          <a:blip r:embed="rId3"/>
          <a:stretch>
            <a:fillRect/>
          </a:stretch>
        </p:blipFill>
        <p:spPr>
          <a:xfrm>
            <a:off x="172570" y="471215"/>
            <a:ext cx="3327175" cy="3213100"/>
          </a:xfrm>
          <a:prstGeom prst="rect">
            <a:avLst/>
          </a:prstGeom>
        </p:spPr>
      </p:pic>
    </p:spTree>
    <p:extLst>
      <p:ext uri="{BB962C8B-B14F-4D97-AF65-F5344CB8AC3E}">
        <p14:creationId xmlns:p14="http://schemas.microsoft.com/office/powerpoint/2010/main" val="1480180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E019BE-6FAF-0C44-8A0B-7F2A62CA8A92}"/>
              </a:ext>
            </a:extLst>
          </p:cNvPr>
          <p:cNvSpPr>
            <a:spLocks noGrp="1"/>
          </p:cNvSpPr>
          <p:nvPr>
            <p:ph type="title"/>
          </p:nvPr>
        </p:nvSpPr>
        <p:spPr/>
        <p:txBody>
          <a:bodyPr/>
          <a:lstStyle/>
          <a:p>
            <a:r>
              <a:rPr lang="en-US" dirty="0"/>
              <a:t>Data Cleansing</a:t>
            </a:r>
          </a:p>
        </p:txBody>
      </p:sp>
      <p:pic>
        <p:nvPicPr>
          <p:cNvPr id="7" name="Picture 6">
            <a:extLst>
              <a:ext uri="{FF2B5EF4-FFF2-40B4-BE49-F238E27FC236}">
                <a16:creationId xmlns:a16="http://schemas.microsoft.com/office/drawing/2014/main" id="{06566A9D-EE68-A445-A356-3D3ADC83C944}"/>
              </a:ext>
            </a:extLst>
          </p:cNvPr>
          <p:cNvPicPr>
            <a:picLocks noChangeAspect="1"/>
          </p:cNvPicPr>
          <p:nvPr/>
        </p:nvPicPr>
        <p:blipFill>
          <a:blip r:embed="rId2"/>
          <a:stretch>
            <a:fillRect/>
          </a:stretch>
        </p:blipFill>
        <p:spPr>
          <a:xfrm>
            <a:off x="76200" y="514350"/>
            <a:ext cx="3728266" cy="3547543"/>
          </a:xfrm>
          <a:prstGeom prst="rect">
            <a:avLst/>
          </a:prstGeom>
        </p:spPr>
      </p:pic>
      <p:sp>
        <p:nvSpPr>
          <p:cNvPr id="8" name="TextBox 7">
            <a:extLst>
              <a:ext uri="{FF2B5EF4-FFF2-40B4-BE49-F238E27FC236}">
                <a16:creationId xmlns:a16="http://schemas.microsoft.com/office/drawing/2014/main" id="{B1A94F9B-F409-504E-BC8F-A162C9C3816D}"/>
              </a:ext>
            </a:extLst>
          </p:cNvPr>
          <p:cNvSpPr txBox="1"/>
          <p:nvPr/>
        </p:nvSpPr>
        <p:spPr>
          <a:xfrm>
            <a:off x="1941406" y="558387"/>
            <a:ext cx="1286121" cy="523220"/>
          </a:xfrm>
          <a:prstGeom prst="rect">
            <a:avLst/>
          </a:prstGeom>
          <a:noFill/>
        </p:spPr>
        <p:txBody>
          <a:bodyPr wrap="none" rtlCol="0">
            <a:spAutoFit/>
          </a:bodyPr>
          <a:lstStyle/>
          <a:p>
            <a:pPr algn="ctr"/>
            <a:r>
              <a:rPr lang="en-US" sz="1400" dirty="0">
                <a:solidFill>
                  <a:srgbClr val="FF0000"/>
                </a:solidFill>
              </a:rPr>
              <a:t>Recommended</a:t>
            </a:r>
            <a:br>
              <a:rPr lang="en-US" sz="1400" dirty="0">
                <a:solidFill>
                  <a:srgbClr val="FF0000"/>
                </a:solidFill>
              </a:rPr>
            </a:br>
            <a:r>
              <a:rPr lang="en-US" sz="1400" dirty="0">
                <a:solidFill>
                  <a:srgbClr val="FF0000"/>
                </a:solidFill>
              </a:rPr>
              <a:t>Syllabus</a:t>
            </a:r>
          </a:p>
        </p:txBody>
      </p:sp>
      <p:pic>
        <p:nvPicPr>
          <p:cNvPr id="9" name="Picture 8">
            <a:extLst>
              <a:ext uri="{FF2B5EF4-FFF2-40B4-BE49-F238E27FC236}">
                <a16:creationId xmlns:a16="http://schemas.microsoft.com/office/drawing/2014/main" id="{24652E1F-620C-134A-9FCA-30A65AC32B2C}"/>
              </a:ext>
            </a:extLst>
          </p:cNvPr>
          <p:cNvPicPr>
            <a:picLocks noChangeAspect="1"/>
          </p:cNvPicPr>
          <p:nvPr/>
        </p:nvPicPr>
        <p:blipFill>
          <a:blip r:embed="rId3"/>
          <a:stretch>
            <a:fillRect/>
          </a:stretch>
        </p:blipFill>
        <p:spPr>
          <a:xfrm>
            <a:off x="4016921" y="57150"/>
            <a:ext cx="5110748" cy="3413820"/>
          </a:xfrm>
          <a:prstGeom prst="rect">
            <a:avLst/>
          </a:prstGeom>
        </p:spPr>
      </p:pic>
      <p:pic>
        <p:nvPicPr>
          <p:cNvPr id="10" name="Picture 9">
            <a:extLst>
              <a:ext uri="{FF2B5EF4-FFF2-40B4-BE49-F238E27FC236}">
                <a16:creationId xmlns:a16="http://schemas.microsoft.com/office/drawing/2014/main" id="{E147ECB8-17ED-954D-A417-864BAD5CACBB}"/>
              </a:ext>
            </a:extLst>
          </p:cNvPr>
          <p:cNvPicPr>
            <a:picLocks noChangeAspect="1"/>
          </p:cNvPicPr>
          <p:nvPr/>
        </p:nvPicPr>
        <p:blipFill>
          <a:blip r:embed="rId4"/>
          <a:stretch>
            <a:fillRect/>
          </a:stretch>
        </p:blipFill>
        <p:spPr>
          <a:xfrm>
            <a:off x="3378419" y="2136953"/>
            <a:ext cx="2387162" cy="2492197"/>
          </a:xfrm>
          <a:prstGeom prst="rect">
            <a:avLst/>
          </a:prstGeom>
          <a:ln w="57150">
            <a:solidFill>
              <a:srgbClr val="FF0000"/>
            </a:solidFill>
          </a:ln>
        </p:spPr>
      </p:pic>
      <p:cxnSp>
        <p:nvCxnSpPr>
          <p:cNvPr id="12" name="Straight Connector 11">
            <a:extLst>
              <a:ext uri="{FF2B5EF4-FFF2-40B4-BE49-F238E27FC236}">
                <a16:creationId xmlns:a16="http://schemas.microsoft.com/office/drawing/2014/main" id="{3E392A6F-43E3-494C-91C7-3E3E9EA7AE6B}"/>
              </a:ext>
            </a:extLst>
          </p:cNvPr>
          <p:cNvCxnSpPr/>
          <p:nvPr/>
        </p:nvCxnSpPr>
        <p:spPr>
          <a:xfrm>
            <a:off x="609600" y="3470970"/>
            <a:ext cx="2209800"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120392FD-D792-3440-BAAD-BDCAB7E77445}"/>
              </a:ext>
            </a:extLst>
          </p:cNvPr>
          <p:cNvSpPr txBox="1"/>
          <p:nvPr/>
        </p:nvSpPr>
        <p:spPr>
          <a:xfrm>
            <a:off x="5867400" y="3537929"/>
            <a:ext cx="2723118" cy="830997"/>
          </a:xfrm>
          <a:prstGeom prst="rect">
            <a:avLst/>
          </a:prstGeom>
          <a:noFill/>
        </p:spPr>
        <p:txBody>
          <a:bodyPr wrap="none" rtlCol="0">
            <a:spAutoFit/>
          </a:bodyPr>
          <a:lstStyle/>
          <a:p>
            <a:r>
              <a:rPr lang="en-US" sz="1600" dirty="0">
                <a:solidFill>
                  <a:srgbClr val="FF0000"/>
                </a:solidFill>
              </a:rPr>
              <a:t>I place more emphasis on data</a:t>
            </a:r>
            <a:br>
              <a:rPr lang="en-US" sz="1600" dirty="0">
                <a:solidFill>
                  <a:srgbClr val="FF0000"/>
                </a:solidFill>
              </a:rPr>
            </a:br>
            <a:r>
              <a:rPr lang="en-US" sz="1600" dirty="0">
                <a:solidFill>
                  <a:srgbClr val="FF0000"/>
                </a:solidFill>
              </a:rPr>
              <a:t>cleansing and refactoring than</a:t>
            </a:r>
            <a:br>
              <a:rPr lang="en-US" sz="1600" dirty="0">
                <a:solidFill>
                  <a:srgbClr val="FF0000"/>
                </a:solidFill>
              </a:rPr>
            </a:br>
            <a:r>
              <a:rPr lang="en-US" sz="1600" dirty="0">
                <a:solidFill>
                  <a:srgbClr val="FF0000"/>
                </a:solidFill>
              </a:rPr>
              <a:t>other sections of W4111.</a:t>
            </a:r>
          </a:p>
        </p:txBody>
      </p:sp>
    </p:spTree>
    <p:extLst>
      <p:ext uri="{BB962C8B-B14F-4D97-AF65-F5344CB8AC3E}">
        <p14:creationId xmlns:p14="http://schemas.microsoft.com/office/powerpoint/2010/main" val="107851056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3B9745F-0B8D-0846-9743-5E4F57AD7616}"/>
              </a:ext>
            </a:extLst>
          </p:cNvPr>
          <p:cNvSpPr>
            <a:spLocks noGrp="1"/>
          </p:cNvSpPr>
          <p:nvPr>
            <p:ph idx="1"/>
          </p:nvPr>
        </p:nvSpPr>
        <p:spPr>
          <a:xfrm>
            <a:off x="152400" y="3194725"/>
            <a:ext cx="8839200" cy="1434425"/>
          </a:xfrm>
        </p:spPr>
        <p:txBody>
          <a:bodyPr/>
          <a:lstStyle/>
          <a:p>
            <a:r>
              <a:rPr lang="en-US" dirty="0"/>
              <a:t>We are starting the semester with the </a:t>
            </a:r>
            <a:r>
              <a:rPr lang="en-US" i="1" dirty="0"/>
              <a:t>relational </a:t>
            </a:r>
            <a:r>
              <a:rPr lang="en-US" i="1" dirty="0" err="1"/>
              <a:t>datamodel</a:t>
            </a:r>
            <a:r>
              <a:rPr lang="en-US" i="1" dirty="0"/>
              <a:t>/databases.</a:t>
            </a:r>
          </a:p>
          <a:p>
            <a:r>
              <a:rPr lang="en-US" dirty="0"/>
              <a:t>Before we get too far in our data janitor work,</a:t>
            </a:r>
            <a:br>
              <a:rPr lang="en-US" dirty="0"/>
            </a:br>
            <a:r>
              <a:rPr lang="en-US" dirty="0"/>
              <a:t>we should understand the relational model a little more.</a:t>
            </a:r>
          </a:p>
        </p:txBody>
      </p:sp>
      <p:sp>
        <p:nvSpPr>
          <p:cNvPr id="3" name="Title 2">
            <a:extLst>
              <a:ext uri="{FF2B5EF4-FFF2-40B4-BE49-F238E27FC236}">
                <a16:creationId xmlns:a16="http://schemas.microsoft.com/office/drawing/2014/main" id="{ED856812-AFFC-EF49-9CB8-7EF01428C48E}"/>
              </a:ext>
            </a:extLst>
          </p:cNvPr>
          <p:cNvSpPr>
            <a:spLocks noGrp="1"/>
          </p:cNvSpPr>
          <p:nvPr>
            <p:ph type="title"/>
          </p:nvPr>
        </p:nvSpPr>
        <p:spPr/>
        <p:txBody>
          <a:bodyPr/>
          <a:lstStyle/>
          <a:p>
            <a:r>
              <a:rPr lang="en-US" dirty="0"/>
              <a:t>Next Steps in the Plan</a:t>
            </a:r>
          </a:p>
        </p:txBody>
      </p:sp>
      <p:pic>
        <p:nvPicPr>
          <p:cNvPr id="4" name="Picture 3">
            <a:extLst>
              <a:ext uri="{FF2B5EF4-FFF2-40B4-BE49-F238E27FC236}">
                <a16:creationId xmlns:a16="http://schemas.microsoft.com/office/drawing/2014/main" id="{1614554B-F1E6-694D-8B55-ABC585528A85}"/>
              </a:ext>
            </a:extLst>
          </p:cNvPr>
          <p:cNvPicPr>
            <a:picLocks noChangeAspect="1"/>
          </p:cNvPicPr>
          <p:nvPr/>
        </p:nvPicPr>
        <p:blipFill>
          <a:blip r:embed="rId2"/>
          <a:stretch>
            <a:fillRect/>
          </a:stretch>
        </p:blipFill>
        <p:spPr>
          <a:xfrm>
            <a:off x="76200" y="796367"/>
            <a:ext cx="2495811" cy="2072530"/>
          </a:xfrm>
          <a:prstGeom prst="rect">
            <a:avLst/>
          </a:prstGeom>
          <a:ln>
            <a:solidFill>
              <a:schemeClr val="tx1"/>
            </a:solidFill>
          </a:ln>
        </p:spPr>
      </p:pic>
      <p:pic>
        <p:nvPicPr>
          <p:cNvPr id="5" name="Picture 4">
            <a:extLst>
              <a:ext uri="{FF2B5EF4-FFF2-40B4-BE49-F238E27FC236}">
                <a16:creationId xmlns:a16="http://schemas.microsoft.com/office/drawing/2014/main" id="{09691292-1027-6D4F-81B3-1B8896C4E12B}"/>
              </a:ext>
            </a:extLst>
          </p:cNvPr>
          <p:cNvPicPr>
            <a:picLocks noChangeAspect="1"/>
          </p:cNvPicPr>
          <p:nvPr/>
        </p:nvPicPr>
        <p:blipFill>
          <a:blip r:embed="rId3"/>
          <a:stretch>
            <a:fillRect/>
          </a:stretch>
        </p:blipFill>
        <p:spPr>
          <a:xfrm>
            <a:off x="3200400" y="895349"/>
            <a:ext cx="1941118" cy="1874565"/>
          </a:xfrm>
          <a:prstGeom prst="rect">
            <a:avLst/>
          </a:prstGeom>
        </p:spPr>
      </p:pic>
      <p:pic>
        <p:nvPicPr>
          <p:cNvPr id="6" name="Picture 5">
            <a:extLst>
              <a:ext uri="{FF2B5EF4-FFF2-40B4-BE49-F238E27FC236}">
                <a16:creationId xmlns:a16="http://schemas.microsoft.com/office/drawing/2014/main" id="{EB432625-E7AA-F349-A652-2629C44C3B7A}"/>
              </a:ext>
            </a:extLst>
          </p:cNvPr>
          <p:cNvPicPr>
            <a:picLocks noChangeAspect="1"/>
          </p:cNvPicPr>
          <p:nvPr/>
        </p:nvPicPr>
        <p:blipFill>
          <a:blip r:embed="rId4"/>
          <a:stretch>
            <a:fillRect/>
          </a:stretch>
        </p:blipFill>
        <p:spPr>
          <a:xfrm>
            <a:off x="5690004" y="616576"/>
            <a:ext cx="3377796" cy="2266950"/>
          </a:xfrm>
          <a:prstGeom prst="rect">
            <a:avLst/>
          </a:prstGeom>
        </p:spPr>
      </p:pic>
      <p:sp>
        <p:nvSpPr>
          <p:cNvPr id="7" name="Right Arrow 6">
            <a:extLst>
              <a:ext uri="{FF2B5EF4-FFF2-40B4-BE49-F238E27FC236}">
                <a16:creationId xmlns:a16="http://schemas.microsoft.com/office/drawing/2014/main" id="{02E56FC8-5BF3-E345-823D-974A8CFF5922}"/>
              </a:ext>
            </a:extLst>
          </p:cNvPr>
          <p:cNvSpPr/>
          <p:nvPr/>
        </p:nvSpPr>
        <p:spPr>
          <a:xfrm>
            <a:off x="2629164" y="1676935"/>
            <a:ext cx="533400" cy="364499"/>
          </a:xfrm>
          <a:prstGeom prst="rightArrow">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ight Arrow 7">
            <a:extLst>
              <a:ext uri="{FF2B5EF4-FFF2-40B4-BE49-F238E27FC236}">
                <a16:creationId xmlns:a16="http://schemas.microsoft.com/office/drawing/2014/main" id="{E1F9D5D5-213A-4C46-AC5C-4C34C9EF309D}"/>
              </a:ext>
            </a:extLst>
          </p:cNvPr>
          <p:cNvSpPr/>
          <p:nvPr/>
        </p:nvSpPr>
        <p:spPr>
          <a:xfrm>
            <a:off x="5214906" y="1676935"/>
            <a:ext cx="533400" cy="364499"/>
          </a:xfrm>
          <a:prstGeom prst="rightArrow">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8C671239-137E-4640-A672-B964100FF6F8}"/>
              </a:ext>
            </a:extLst>
          </p:cNvPr>
          <p:cNvSpPr txBox="1"/>
          <p:nvPr/>
        </p:nvSpPr>
        <p:spPr>
          <a:xfrm>
            <a:off x="667675" y="485168"/>
            <a:ext cx="1312860" cy="369332"/>
          </a:xfrm>
          <a:prstGeom prst="rect">
            <a:avLst/>
          </a:prstGeom>
          <a:noFill/>
        </p:spPr>
        <p:txBody>
          <a:bodyPr wrap="none" rtlCol="0">
            <a:spAutoFit/>
          </a:bodyPr>
          <a:lstStyle/>
          <a:p>
            <a:r>
              <a:rPr lang="en-US" dirty="0"/>
              <a:t>Source Data</a:t>
            </a:r>
          </a:p>
        </p:txBody>
      </p:sp>
      <p:sp>
        <p:nvSpPr>
          <p:cNvPr id="10" name="TextBox 9">
            <a:extLst>
              <a:ext uri="{FF2B5EF4-FFF2-40B4-BE49-F238E27FC236}">
                <a16:creationId xmlns:a16="http://schemas.microsoft.com/office/drawing/2014/main" id="{A55E735D-6620-BE4F-A09C-9C2264D0A1CF}"/>
              </a:ext>
            </a:extLst>
          </p:cNvPr>
          <p:cNvSpPr txBox="1"/>
          <p:nvPr/>
        </p:nvSpPr>
        <p:spPr>
          <a:xfrm>
            <a:off x="6172200" y="498580"/>
            <a:ext cx="1608261" cy="369332"/>
          </a:xfrm>
          <a:prstGeom prst="rect">
            <a:avLst/>
          </a:prstGeom>
          <a:noFill/>
        </p:spPr>
        <p:txBody>
          <a:bodyPr wrap="none" rtlCol="0">
            <a:spAutoFit/>
          </a:bodyPr>
          <a:lstStyle/>
          <a:p>
            <a:r>
              <a:rPr lang="en-US" dirty="0"/>
              <a:t>Relational Data</a:t>
            </a:r>
          </a:p>
        </p:txBody>
      </p:sp>
    </p:spTree>
    <p:extLst>
      <p:ext uri="{BB962C8B-B14F-4D97-AF65-F5344CB8AC3E}">
        <p14:creationId xmlns:p14="http://schemas.microsoft.com/office/powerpoint/2010/main" val="269439251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25120B58-78B3-9A4B-9242-792CC18663EE}"/>
              </a:ext>
            </a:extLst>
          </p:cNvPr>
          <p:cNvSpPr>
            <a:spLocks noGrp="1"/>
          </p:cNvSpPr>
          <p:nvPr>
            <p:ph idx="1"/>
          </p:nvPr>
        </p:nvSpPr>
        <p:spPr/>
        <p:txBody>
          <a:bodyPr/>
          <a:lstStyle/>
          <a:p>
            <a:r>
              <a:rPr lang="en-US" sz="1600" dirty="0"/>
              <a:t>What are these regular expressions </a:t>
            </a:r>
            <a:r>
              <a:rPr lang="en-US" sz="1600" dirty="0" err="1"/>
              <a:t>whereout</a:t>
            </a:r>
            <a:r>
              <a:rPr lang="en-US" sz="1600" dirty="0"/>
              <a:t> you speak?</a:t>
            </a:r>
          </a:p>
          <a:p>
            <a:r>
              <a:rPr lang="en-US" sz="1600" dirty="0"/>
              <a:t>Many environments come with regular expressions functions for searching and transforming strings.</a:t>
            </a:r>
          </a:p>
          <a:p>
            <a:pPr lvl="1"/>
            <a:r>
              <a:rPr lang="en-US" sz="1400" dirty="0"/>
              <a:t>Python: Lib/</a:t>
            </a:r>
            <a:r>
              <a:rPr lang="en-US" sz="1400" dirty="0" err="1"/>
              <a:t>re.py</a:t>
            </a:r>
            <a:r>
              <a:rPr lang="en-US" sz="1400" dirty="0"/>
              <a:t> (</a:t>
            </a:r>
            <a:r>
              <a:rPr lang="en-US" sz="1400" dirty="0">
                <a:hlinkClick r:id="rId2"/>
              </a:rPr>
              <a:t>https://docs.python.org/3/library/re.html</a:t>
            </a:r>
            <a:r>
              <a:rPr lang="en-US" sz="1400" dirty="0"/>
              <a:t>) </a:t>
            </a:r>
          </a:p>
          <a:p>
            <a:pPr lvl="1"/>
            <a:r>
              <a:rPr lang="en-US" sz="1400" dirty="0"/>
              <a:t>Java: </a:t>
            </a:r>
            <a:r>
              <a:rPr lang="en-US" sz="1400" dirty="0" err="1"/>
              <a:t>java.util.regex</a:t>
            </a:r>
            <a:r>
              <a:rPr lang="en-US" sz="1400" dirty="0"/>
              <a:t> (</a:t>
            </a:r>
            <a:r>
              <a:rPr lang="en-US" sz="1400" dirty="0">
                <a:hlinkClick r:id="rId3"/>
              </a:rPr>
              <a:t>https://www.w3schools.com/java/java_regex.asp</a:t>
            </a:r>
            <a:r>
              <a:rPr lang="en-US" sz="1400" dirty="0"/>
              <a:t>)</a:t>
            </a:r>
          </a:p>
          <a:p>
            <a:pPr lvl="1"/>
            <a:r>
              <a:rPr lang="en-US" sz="1400" dirty="0"/>
              <a:t>"SNOBOL ("</a:t>
            </a:r>
            <a:r>
              <a:rPr lang="en-US" sz="1400" dirty="0" err="1"/>
              <a:t>StriNg</a:t>
            </a:r>
            <a:r>
              <a:rPr lang="en-US" sz="1400" dirty="0"/>
              <a:t> Oriented and </a:t>
            </a:r>
            <a:r>
              <a:rPr lang="en-US" sz="1400" dirty="0" err="1"/>
              <a:t>symBOlic</a:t>
            </a:r>
            <a:r>
              <a:rPr lang="en-US" sz="1400" dirty="0"/>
              <a:t> Language") is a series of programming languages ... ... having patterns as a first-class data type.”</a:t>
            </a:r>
            <a:br>
              <a:rPr lang="en-US" sz="1400" dirty="0"/>
            </a:br>
            <a:r>
              <a:rPr lang="en-US" sz="1400" dirty="0"/>
              <a:t>(</a:t>
            </a:r>
            <a:r>
              <a:rPr lang="en-US" sz="1400" dirty="0">
                <a:hlinkClick r:id="rId4"/>
              </a:rPr>
              <a:t>https://en.wikipedia.org/wiki/SNOBOL</a:t>
            </a:r>
            <a:r>
              <a:rPr lang="en-US" sz="1400" dirty="0"/>
              <a:t>)</a:t>
            </a:r>
          </a:p>
          <a:p>
            <a:pPr lvl="1"/>
            <a:r>
              <a:rPr lang="en-US" sz="1400" dirty="0"/>
              <a:t>Most SQL databases have some from of regular</a:t>
            </a:r>
            <a:br>
              <a:rPr lang="en-US" sz="1400" dirty="0"/>
            </a:br>
            <a:r>
              <a:rPr lang="en-US" sz="1400" dirty="0"/>
              <a:t>expression library, but the libraries differ from</a:t>
            </a:r>
            <a:br>
              <a:rPr lang="en-US" sz="1400" dirty="0"/>
            </a:br>
            <a:r>
              <a:rPr lang="en-US" sz="1400" dirty="0"/>
              <a:t>product to product.</a:t>
            </a:r>
          </a:p>
        </p:txBody>
      </p:sp>
      <p:sp>
        <p:nvSpPr>
          <p:cNvPr id="5" name="Title 4">
            <a:extLst>
              <a:ext uri="{FF2B5EF4-FFF2-40B4-BE49-F238E27FC236}">
                <a16:creationId xmlns:a16="http://schemas.microsoft.com/office/drawing/2014/main" id="{9F4DC0DC-77EA-AD47-B00A-C7F85AC64965}"/>
              </a:ext>
            </a:extLst>
          </p:cNvPr>
          <p:cNvSpPr>
            <a:spLocks noGrp="1"/>
          </p:cNvSpPr>
          <p:nvPr>
            <p:ph type="title"/>
          </p:nvPr>
        </p:nvSpPr>
        <p:spPr/>
        <p:txBody>
          <a:bodyPr/>
          <a:lstStyle/>
          <a:p>
            <a:r>
              <a:rPr lang="en-US" dirty="0"/>
              <a:t>But, Before We Leave ... ...</a:t>
            </a:r>
          </a:p>
        </p:txBody>
      </p:sp>
      <p:pic>
        <p:nvPicPr>
          <p:cNvPr id="7" name="Picture 6">
            <a:extLst>
              <a:ext uri="{FF2B5EF4-FFF2-40B4-BE49-F238E27FC236}">
                <a16:creationId xmlns:a16="http://schemas.microsoft.com/office/drawing/2014/main" id="{E4C43302-288B-2244-BCC2-D38C605FDDDA}"/>
              </a:ext>
            </a:extLst>
          </p:cNvPr>
          <p:cNvPicPr>
            <a:picLocks noChangeAspect="1"/>
          </p:cNvPicPr>
          <p:nvPr/>
        </p:nvPicPr>
        <p:blipFill>
          <a:blip r:embed="rId5"/>
          <a:stretch>
            <a:fillRect/>
          </a:stretch>
        </p:blipFill>
        <p:spPr>
          <a:xfrm>
            <a:off x="4800600" y="1897879"/>
            <a:ext cx="3949521" cy="1939601"/>
          </a:xfrm>
          <a:prstGeom prst="rect">
            <a:avLst/>
          </a:prstGeom>
        </p:spPr>
      </p:pic>
      <p:pic>
        <p:nvPicPr>
          <p:cNvPr id="8" name="Picture 7">
            <a:extLst>
              <a:ext uri="{FF2B5EF4-FFF2-40B4-BE49-F238E27FC236}">
                <a16:creationId xmlns:a16="http://schemas.microsoft.com/office/drawing/2014/main" id="{B1E99AF2-A688-1B47-B24F-070F5BDDD762}"/>
              </a:ext>
            </a:extLst>
          </p:cNvPr>
          <p:cNvPicPr>
            <a:picLocks noChangeAspect="1"/>
          </p:cNvPicPr>
          <p:nvPr/>
        </p:nvPicPr>
        <p:blipFill>
          <a:blip r:embed="rId6"/>
          <a:stretch>
            <a:fillRect/>
          </a:stretch>
        </p:blipFill>
        <p:spPr>
          <a:xfrm>
            <a:off x="1678225" y="3877726"/>
            <a:ext cx="3839604" cy="791670"/>
          </a:xfrm>
          <a:prstGeom prst="rect">
            <a:avLst/>
          </a:prstGeom>
        </p:spPr>
      </p:pic>
      <p:pic>
        <p:nvPicPr>
          <p:cNvPr id="9" name="Picture 8">
            <a:extLst>
              <a:ext uri="{FF2B5EF4-FFF2-40B4-BE49-F238E27FC236}">
                <a16:creationId xmlns:a16="http://schemas.microsoft.com/office/drawing/2014/main" id="{498F1CB8-DDAE-8F4F-81EA-1832909CC418}"/>
              </a:ext>
            </a:extLst>
          </p:cNvPr>
          <p:cNvPicPr>
            <a:picLocks noChangeAspect="1"/>
          </p:cNvPicPr>
          <p:nvPr/>
        </p:nvPicPr>
        <p:blipFill>
          <a:blip r:embed="rId7"/>
          <a:stretch>
            <a:fillRect/>
          </a:stretch>
        </p:blipFill>
        <p:spPr>
          <a:xfrm>
            <a:off x="178158" y="3296723"/>
            <a:ext cx="1346539" cy="1352550"/>
          </a:xfrm>
          <a:prstGeom prst="rect">
            <a:avLst/>
          </a:prstGeom>
        </p:spPr>
      </p:pic>
      <p:sp>
        <p:nvSpPr>
          <p:cNvPr id="10" name="TextBox 9">
            <a:extLst>
              <a:ext uri="{FF2B5EF4-FFF2-40B4-BE49-F238E27FC236}">
                <a16:creationId xmlns:a16="http://schemas.microsoft.com/office/drawing/2014/main" id="{2358C60A-654D-AF4B-BFB8-D56DC1E8F4BE}"/>
              </a:ext>
            </a:extLst>
          </p:cNvPr>
          <p:cNvSpPr txBox="1"/>
          <p:nvPr/>
        </p:nvSpPr>
        <p:spPr>
          <a:xfrm>
            <a:off x="2395454" y="3092698"/>
            <a:ext cx="2405146" cy="738664"/>
          </a:xfrm>
          <a:prstGeom prst="rect">
            <a:avLst/>
          </a:prstGeom>
          <a:noFill/>
        </p:spPr>
        <p:txBody>
          <a:bodyPr wrap="none" rtlCol="0">
            <a:spAutoFit/>
          </a:bodyPr>
          <a:lstStyle/>
          <a:p>
            <a:pPr marL="285750" indent="-285750">
              <a:buFont typeface="Arial" panose="020B0604020202020204" pitchFamily="34" charset="0"/>
              <a:buChar char="•"/>
            </a:pPr>
            <a:r>
              <a:rPr lang="en-US" sz="1400" dirty="0"/>
              <a:t>This was FYI.</a:t>
            </a:r>
          </a:p>
          <a:p>
            <a:pPr marL="285750" indent="-285750">
              <a:buFont typeface="Arial" panose="020B0604020202020204" pitchFamily="34" charset="0"/>
              <a:buChar char="•"/>
            </a:pPr>
            <a:r>
              <a:rPr lang="en-US" sz="1400" dirty="0"/>
              <a:t>Not a core part of W4111.</a:t>
            </a:r>
          </a:p>
          <a:p>
            <a:pPr marL="285750" indent="-285750">
              <a:buFont typeface="Arial" panose="020B0604020202020204" pitchFamily="34" charset="0"/>
              <a:buChar char="•"/>
            </a:pPr>
            <a:r>
              <a:rPr lang="en-US" sz="1400" dirty="0"/>
              <a:t>We will play with it a little.</a:t>
            </a:r>
          </a:p>
        </p:txBody>
      </p:sp>
    </p:spTree>
    <p:extLst>
      <p:ext uri="{BB962C8B-B14F-4D97-AF65-F5344CB8AC3E}">
        <p14:creationId xmlns:p14="http://schemas.microsoft.com/office/powerpoint/2010/main" val="192639066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The Relational Model</a:t>
            </a:r>
            <a:endParaRPr lang="en-US" altLang="en-US" sz="1600" i="1" dirty="0">
              <a:solidFill>
                <a:schemeClr val="bg1"/>
              </a:solidFill>
            </a:endParaRPr>
          </a:p>
        </p:txBody>
      </p:sp>
      <p:sp>
        <p:nvSpPr>
          <p:cNvPr id="8" name="TextBox 9"/>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34</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W4111_002_2021_1: Lecture 2: ER, Relational, SQL (II) 				© Donald F. Ferguson, 2021</a:t>
            </a:r>
            <a:endParaRPr lang="en-US" altLang="en-US" sz="800" i="1" dirty="0">
              <a:solidFill>
                <a:schemeClr val="bg1"/>
              </a:solidFill>
            </a:endParaRPr>
          </a:p>
        </p:txBody>
      </p:sp>
    </p:spTree>
    <p:extLst>
      <p:ext uri="{BB962C8B-B14F-4D97-AF65-F5344CB8AC3E}">
        <p14:creationId xmlns:p14="http://schemas.microsoft.com/office/powerpoint/2010/main" val="21899423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The Relational Data Model</a:t>
            </a:r>
          </a:p>
        </p:txBody>
      </p:sp>
      <p:sp>
        <p:nvSpPr>
          <p:cNvPr id="8" name="TextBox 9">
            <a:extLst>
              <a:ext uri="{FF2B5EF4-FFF2-40B4-BE49-F238E27FC236}">
                <a16:creationId xmlns:a16="http://schemas.microsoft.com/office/drawing/2014/main" id="{1EB71C94-DE7D-7242-AFF4-A292E07C58C9}"/>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35</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W4111_002_2021_1: Lecture 2: ER, Relational, SQL (II) 		© Donald F. Ferguson, 2021</a:t>
            </a:r>
            <a:endParaRPr lang="en-US" altLang="en-US" sz="800" i="1" dirty="0">
              <a:solidFill>
                <a:schemeClr val="bg1"/>
              </a:solidFill>
            </a:endParaRPr>
          </a:p>
        </p:txBody>
      </p:sp>
    </p:spTree>
    <p:extLst>
      <p:ext uri="{BB962C8B-B14F-4D97-AF65-F5344CB8AC3E}">
        <p14:creationId xmlns:p14="http://schemas.microsoft.com/office/powerpoint/2010/main" val="388682177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2"/>
          <p:cNvSpPr>
            <a:spLocks noGrp="1" noChangeArrowheads="1"/>
          </p:cNvSpPr>
          <p:nvPr>
            <p:ph type="title"/>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effectLst/>
              </a:rPr>
              <a:t>Relational Model</a:t>
            </a:r>
          </a:p>
        </p:txBody>
      </p:sp>
      <p:sp>
        <p:nvSpPr>
          <p:cNvPr id="25602" name="Rectangle 3"/>
          <p:cNvSpPr>
            <a:spLocks noGrp="1" noChangeArrowheads="1"/>
          </p:cNvSpPr>
          <p:nvPr>
            <p:ph idx="1"/>
          </p:nvPr>
        </p:nvSpPr>
        <p:spPr>
          <a:xfrm>
            <a:off x="235325" y="905114"/>
            <a:ext cx="5943410" cy="1118186"/>
          </a:xfrm>
        </p:spPr>
        <p:txBody>
          <a:bodyPr/>
          <a:lstStyle/>
          <a:p>
            <a:r>
              <a:rPr lang="en-US" altLang="en-US" dirty="0"/>
              <a:t>All the data is stored in various tables.</a:t>
            </a:r>
          </a:p>
          <a:p>
            <a:r>
              <a:rPr lang="en-US" altLang="en-US" dirty="0"/>
              <a:t>Example of tabular data in the relational model</a:t>
            </a:r>
          </a:p>
        </p:txBody>
      </p:sp>
      <p:sp>
        <p:nvSpPr>
          <p:cNvPr id="25603" name="Line 31"/>
          <p:cNvSpPr>
            <a:spLocks noChangeShapeType="1"/>
          </p:cNvSpPr>
          <p:nvPr/>
        </p:nvSpPr>
        <p:spPr bwMode="auto">
          <a:xfrm flipH="1">
            <a:off x="3880701" y="1762861"/>
            <a:ext cx="367831" cy="42789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IN" sz="9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25604" name="Text Box 32"/>
          <p:cNvSpPr txBox="1">
            <a:spLocks noChangeArrowheads="1"/>
          </p:cNvSpPr>
          <p:nvPr/>
        </p:nvSpPr>
        <p:spPr bwMode="auto">
          <a:xfrm>
            <a:off x="3935297" y="1532028"/>
            <a:ext cx="639919"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9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Columns</a:t>
            </a:r>
          </a:p>
        </p:txBody>
      </p:sp>
      <p:sp>
        <p:nvSpPr>
          <p:cNvPr id="25605" name="Line 33"/>
          <p:cNvSpPr>
            <a:spLocks noChangeShapeType="1"/>
          </p:cNvSpPr>
          <p:nvPr/>
        </p:nvSpPr>
        <p:spPr bwMode="auto">
          <a:xfrm flipH="1">
            <a:off x="3200400" y="1762860"/>
            <a:ext cx="816138" cy="42789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IN" sz="9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pic>
        <p:nvPicPr>
          <p:cNvPr id="25606" name="Picture 37" descr="1"/>
          <p:cNvPicPr>
            <a:picLocks noChangeAspect="1" noChangeArrowheads="1"/>
          </p:cNvPicPr>
          <p:nvPr/>
        </p:nvPicPr>
        <p:blipFill>
          <a:blip r:embed="rId3">
            <a:extLst>
              <a:ext uri="{28A0092B-C50C-407E-A947-70E740481C1C}">
                <a14:useLocalDpi xmlns:a14="http://schemas.microsoft.com/office/drawing/2010/main" val="0"/>
              </a:ext>
            </a:extLst>
          </a:blip>
          <a:srcRect b="43330"/>
          <a:stretch>
            <a:fillRect/>
          </a:stretch>
        </p:blipFill>
        <p:spPr bwMode="auto">
          <a:xfrm>
            <a:off x="304800" y="2190750"/>
            <a:ext cx="3943732" cy="2672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7" name="Text Box 38"/>
          <p:cNvSpPr txBox="1">
            <a:spLocks noChangeArrowheads="1"/>
          </p:cNvSpPr>
          <p:nvPr/>
        </p:nvSpPr>
        <p:spPr bwMode="auto">
          <a:xfrm>
            <a:off x="4569403" y="2390138"/>
            <a:ext cx="473206"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9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Rows</a:t>
            </a:r>
          </a:p>
        </p:txBody>
      </p:sp>
      <p:sp>
        <p:nvSpPr>
          <p:cNvPr id="25608" name="Line 39"/>
          <p:cNvSpPr>
            <a:spLocks noChangeShapeType="1"/>
          </p:cNvSpPr>
          <p:nvPr/>
        </p:nvSpPr>
        <p:spPr bwMode="auto">
          <a:xfrm flipH="1">
            <a:off x="4275534" y="2521712"/>
            <a:ext cx="296466" cy="1607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IN" sz="9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25609" name="Line 40"/>
          <p:cNvSpPr>
            <a:spLocks noChangeShapeType="1"/>
          </p:cNvSpPr>
          <p:nvPr/>
        </p:nvSpPr>
        <p:spPr bwMode="auto">
          <a:xfrm flipH="1">
            <a:off x="4243336" y="2587822"/>
            <a:ext cx="367832" cy="30330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IN" sz="9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pic>
        <p:nvPicPr>
          <p:cNvPr id="11" name="Picture 2" descr="Edgar F. Cod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42609" y="683886"/>
            <a:ext cx="678943" cy="641741"/>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4812968" y="1440470"/>
            <a:ext cx="1040671" cy="334835"/>
          </a:xfrm>
          <a:prstGeom prst="rect">
            <a:avLst/>
          </a:prstGeom>
          <a:noFill/>
        </p:spPr>
        <p:txBody>
          <a:bodyPr wrap="none" rtlCol="0">
            <a:spAutoFit/>
          </a:bodyP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IN" sz="788"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Ted Codd</a:t>
            </a:r>
            <a:br>
              <a:rPr kumimoji="0" lang="en-IN" sz="788"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br>
            <a:r>
              <a:rPr kumimoji="0" lang="en-IN" sz="788"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Turing Award 1981</a:t>
            </a:r>
          </a:p>
        </p:txBody>
      </p:sp>
      <p:sp>
        <p:nvSpPr>
          <p:cNvPr id="13" name="Content Placeholder 1">
            <a:extLst>
              <a:ext uri="{FF2B5EF4-FFF2-40B4-BE49-F238E27FC236}">
                <a16:creationId xmlns:a16="http://schemas.microsoft.com/office/drawing/2014/main" id="{C9FCB3E1-2F90-B548-A77E-72B1875BF2D4}"/>
              </a:ext>
            </a:extLst>
          </p:cNvPr>
          <p:cNvSpPr txBox="1">
            <a:spLocks/>
          </p:cNvSpPr>
          <p:nvPr/>
        </p:nvSpPr>
        <p:spPr bwMode="auto">
          <a:xfrm>
            <a:off x="5042608" y="1860983"/>
            <a:ext cx="3720391" cy="3040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57175" indent="-257175" algn="l" rtl="0" eaLnBrk="0" fontAlgn="base" hangingPunct="0">
              <a:spcBef>
                <a:spcPct val="35000"/>
              </a:spcBef>
              <a:spcAft>
                <a:spcPct val="0"/>
              </a:spcAft>
              <a:buClr>
                <a:srgbClr val="002060"/>
              </a:buClr>
              <a:buSzPct val="110000"/>
              <a:buFont typeface="Wingdings" panose="05000000000000000000" pitchFamily="2" charset="2"/>
              <a:buChar char="§"/>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110000"/>
              <a:buFont typeface="Arial" panose="020B0604020202020204" pitchFamily="34" charset="0"/>
              <a:buChar char="•"/>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ingdings" panose="05000000000000000000" pitchFamily="2" charset="2"/>
              <a:buChar char="§"/>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Arial" panose="020B0604020202020204" pitchFamily="34"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Font typeface="Wingdings" panose="05000000000000000000" pitchFamily="2" charset="2"/>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a:lstStyle>
          <a:p>
            <a:pPr marL="257175" marR="0" lvl="0" indent="-257175" algn="l" defTabSz="914400" rtl="0" eaLnBrk="0" fontAlgn="base" latinLnBrk="0" hangingPunct="0">
              <a:lnSpc>
                <a:spcPct val="100000"/>
              </a:lnSpc>
              <a:spcBef>
                <a:spcPct val="35000"/>
              </a:spcBef>
              <a:spcAft>
                <a:spcPct val="0"/>
              </a:spcAft>
              <a:buClr>
                <a:srgbClr val="002060"/>
              </a:buClr>
              <a:buSzPct val="110000"/>
              <a:buFont typeface="Wingdings" panose="05000000000000000000" pitchFamily="2" charset="2"/>
              <a:buChar char="§"/>
              <a:tabLst/>
              <a:defRPr/>
            </a:pPr>
            <a:r>
              <a:rPr kumimoji="1" lang="en-US" sz="1400" b="0" i="0" u="none" strike="noStrike" kern="0" cap="none" spc="0" normalizeH="0" baseline="0" noProof="0" dirty="0">
                <a:ln>
                  <a:noFill/>
                </a:ln>
                <a:solidFill>
                  <a:srgbClr val="000000"/>
                </a:solidFill>
                <a:effectLst/>
                <a:uLnTx/>
                <a:uFillTx/>
                <a:latin typeface="Helvetica"/>
                <a:ea typeface="MS PGothic" panose="020B0600070205080204" pitchFamily="34" charset="-128"/>
              </a:rPr>
              <a:t>The “relation” is the “table.”</a:t>
            </a:r>
          </a:p>
          <a:p>
            <a:pPr marL="557213" marR="0" lvl="1" indent="-214313" algn="l" defTabSz="914400" rtl="0" eaLnBrk="0" fontAlgn="base" latinLnBrk="0" hangingPunct="0">
              <a:lnSpc>
                <a:spcPct val="100000"/>
              </a:lnSpc>
              <a:spcBef>
                <a:spcPct val="35000"/>
              </a:spcBef>
              <a:spcAft>
                <a:spcPct val="0"/>
              </a:spcAft>
              <a:buClr>
                <a:srgbClr val="FF9933"/>
              </a:buClr>
              <a:buSzPct val="110000"/>
              <a:buFont typeface="Arial" panose="020B0604020202020204" pitchFamily="34" charset="0"/>
              <a:buChar char="•"/>
              <a:tabLst/>
              <a:defRPr/>
            </a:pPr>
            <a:r>
              <a:rPr kumimoji="1" lang="en-US" sz="1400" b="0" i="0" u="none" strike="noStrike" kern="0" cap="none" spc="0" normalizeH="0" baseline="0" noProof="0" dirty="0">
                <a:ln>
                  <a:noFill/>
                </a:ln>
                <a:solidFill>
                  <a:srgbClr val="000000"/>
                </a:solidFill>
                <a:effectLst/>
                <a:uLnTx/>
                <a:uFillTx/>
                <a:latin typeface="Helvetica"/>
                <a:ea typeface="MS PGothic" panose="020B0600070205080204" pitchFamily="34" charset="-128"/>
                <a:cs typeface="+mn-cs"/>
              </a:rPr>
              <a:t>In my big space of pieces of data.</a:t>
            </a:r>
            <a:br>
              <a:rPr kumimoji="1" lang="en-US" sz="1400" b="0" i="0" u="none" strike="noStrike" kern="0" cap="none" spc="0" normalizeH="0" baseline="0" noProof="0" dirty="0">
                <a:ln>
                  <a:noFill/>
                </a:ln>
                <a:solidFill>
                  <a:srgbClr val="000000"/>
                </a:solidFill>
                <a:effectLst/>
                <a:uLnTx/>
                <a:uFillTx/>
                <a:latin typeface="Helvetica"/>
                <a:ea typeface="MS PGothic" panose="020B0600070205080204" pitchFamily="34" charset="-128"/>
                <a:cs typeface="+mn-cs"/>
              </a:rPr>
            </a:br>
            <a:r>
              <a:rPr kumimoji="1" lang="en-US" sz="1400" b="0" i="1" u="none" strike="noStrike" kern="0" cap="none" spc="0" normalizeH="0" baseline="0" noProof="0" dirty="0">
                <a:ln>
                  <a:noFill/>
                </a:ln>
                <a:solidFill>
                  <a:srgbClr val="000000"/>
                </a:solidFill>
                <a:effectLst/>
                <a:uLnTx/>
                <a:uFillTx/>
                <a:latin typeface="Helvetica"/>
                <a:ea typeface="MS PGothic" panose="020B0600070205080204" pitchFamily="34" charset="-128"/>
                <a:cs typeface="+mn-cs"/>
              </a:rPr>
              <a:t>ID, name, </a:t>
            </a:r>
            <a:r>
              <a:rPr kumimoji="1" lang="en-US" sz="1400" b="0" i="1" u="none" strike="noStrike" kern="0" cap="none" spc="0" normalizeH="0" baseline="0" noProof="0" dirty="0" err="1">
                <a:ln>
                  <a:noFill/>
                </a:ln>
                <a:solidFill>
                  <a:srgbClr val="000000"/>
                </a:solidFill>
                <a:effectLst/>
                <a:uLnTx/>
                <a:uFillTx/>
                <a:latin typeface="Helvetica"/>
                <a:ea typeface="MS PGothic" panose="020B0600070205080204" pitchFamily="34" charset="-128"/>
                <a:cs typeface="+mn-cs"/>
              </a:rPr>
              <a:t>dept_name</a:t>
            </a:r>
            <a:r>
              <a:rPr kumimoji="1" lang="en-US" sz="1400" b="0" i="1" u="none" strike="noStrike" kern="0" cap="none" spc="0" normalizeH="0" baseline="0" noProof="0" dirty="0">
                <a:ln>
                  <a:noFill/>
                </a:ln>
                <a:solidFill>
                  <a:srgbClr val="000000"/>
                </a:solidFill>
                <a:effectLst/>
                <a:uLnTx/>
                <a:uFillTx/>
                <a:latin typeface="Helvetica"/>
                <a:ea typeface="MS PGothic" panose="020B0600070205080204" pitchFamily="34" charset="-128"/>
                <a:cs typeface="+mn-cs"/>
              </a:rPr>
              <a:t>, salary</a:t>
            </a:r>
            <a:r>
              <a:rPr kumimoji="1" lang="en-US" sz="1400" b="0" i="0" u="none" strike="noStrike" kern="0" cap="none" spc="0" normalizeH="0" baseline="0" noProof="0" dirty="0">
                <a:ln>
                  <a:noFill/>
                </a:ln>
                <a:solidFill>
                  <a:srgbClr val="000000"/>
                </a:solidFill>
                <a:effectLst/>
                <a:uLnTx/>
                <a:uFillTx/>
                <a:latin typeface="Helvetica"/>
                <a:ea typeface="MS PGothic" panose="020B0600070205080204" pitchFamily="34" charset="-128"/>
                <a:cs typeface="+mn-cs"/>
              </a:rPr>
              <a:t> are</a:t>
            </a:r>
            <a:br>
              <a:rPr kumimoji="1" lang="en-US" sz="1400" b="0" i="0" u="none" strike="noStrike" kern="0" cap="none" spc="0" normalizeH="0" baseline="0" noProof="0" dirty="0">
                <a:ln>
                  <a:noFill/>
                </a:ln>
                <a:solidFill>
                  <a:srgbClr val="000000"/>
                </a:solidFill>
                <a:effectLst/>
                <a:uLnTx/>
                <a:uFillTx/>
                <a:latin typeface="Helvetica"/>
                <a:ea typeface="MS PGothic" panose="020B0600070205080204" pitchFamily="34" charset="-128"/>
                <a:cs typeface="+mn-cs"/>
              </a:rPr>
            </a:br>
            <a:r>
              <a:rPr kumimoji="1" lang="en-US" sz="1400" b="0" i="0" u="none" strike="noStrike" kern="0" cap="none" spc="0" normalizeH="0" baseline="0" noProof="0" dirty="0">
                <a:ln>
                  <a:noFill/>
                </a:ln>
                <a:solidFill>
                  <a:srgbClr val="000000"/>
                </a:solidFill>
                <a:effectLst/>
                <a:uLnTx/>
                <a:uFillTx/>
                <a:latin typeface="Helvetica"/>
                <a:ea typeface="MS PGothic" panose="020B0600070205080204" pitchFamily="34" charset="-128"/>
                <a:cs typeface="+mn-cs"/>
              </a:rPr>
              <a:t>somehow related.</a:t>
            </a:r>
          </a:p>
          <a:p>
            <a:pPr marL="557213" marR="0" lvl="1" indent="-214313" algn="l" defTabSz="914400" rtl="0" eaLnBrk="0" fontAlgn="base" latinLnBrk="0" hangingPunct="0">
              <a:lnSpc>
                <a:spcPct val="100000"/>
              </a:lnSpc>
              <a:spcBef>
                <a:spcPct val="35000"/>
              </a:spcBef>
              <a:spcAft>
                <a:spcPct val="0"/>
              </a:spcAft>
              <a:buClr>
                <a:srgbClr val="FF9933"/>
              </a:buClr>
              <a:buSzPct val="110000"/>
              <a:buFont typeface="Arial" panose="020B0604020202020204" pitchFamily="34" charset="0"/>
              <a:buChar char="•"/>
              <a:tabLst/>
              <a:defRPr/>
            </a:pPr>
            <a:r>
              <a:rPr kumimoji="1" lang="en-US" sz="1400" b="0" i="0" u="none" strike="noStrike" kern="0" cap="none" spc="0" normalizeH="0" baseline="0" noProof="0" dirty="0">
                <a:ln>
                  <a:noFill/>
                </a:ln>
                <a:solidFill>
                  <a:srgbClr val="000000"/>
                </a:solidFill>
                <a:effectLst/>
                <a:uLnTx/>
                <a:uFillTx/>
                <a:latin typeface="Helvetica"/>
                <a:ea typeface="MS PGothic" panose="020B0600070205080204" pitchFamily="34" charset="-128"/>
                <a:cs typeface="+mn-cs"/>
              </a:rPr>
              <a:t>This causes confusion, because the ER and other models use “relation” to mean something else.</a:t>
            </a:r>
          </a:p>
          <a:p>
            <a:pPr marL="257175" marR="0" lvl="0" indent="-257175" algn="l" defTabSz="914400" rtl="0" eaLnBrk="0" fontAlgn="base" latinLnBrk="0" hangingPunct="0">
              <a:lnSpc>
                <a:spcPct val="100000"/>
              </a:lnSpc>
              <a:spcBef>
                <a:spcPct val="35000"/>
              </a:spcBef>
              <a:spcAft>
                <a:spcPct val="0"/>
              </a:spcAft>
              <a:buClr>
                <a:srgbClr val="002060"/>
              </a:buClr>
              <a:buSzPct val="110000"/>
              <a:buFont typeface="Wingdings" panose="05000000000000000000" pitchFamily="2" charset="2"/>
              <a:buChar char="§"/>
              <a:tabLst/>
              <a:defRPr/>
            </a:pPr>
            <a:r>
              <a:rPr kumimoji="1" lang="en-US" sz="1400" b="0" i="0" u="none" strike="noStrike" kern="0" cap="none" spc="0" normalizeH="0" baseline="0" noProof="0" dirty="0">
                <a:ln>
                  <a:noFill/>
                </a:ln>
                <a:solidFill>
                  <a:srgbClr val="000000"/>
                </a:solidFill>
                <a:effectLst/>
                <a:uLnTx/>
                <a:uFillTx/>
                <a:latin typeface="Helvetica"/>
                <a:ea typeface="MS PGothic" panose="020B0600070205080204" pitchFamily="34" charset="-128"/>
              </a:rPr>
              <a:t>Core concepts:</a:t>
            </a:r>
          </a:p>
          <a:p>
            <a:pPr marL="557213" marR="0" lvl="1" indent="-214313" algn="l" defTabSz="914400" rtl="0" eaLnBrk="0" fontAlgn="base" latinLnBrk="0" hangingPunct="0">
              <a:lnSpc>
                <a:spcPct val="100000"/>
              </a:lnSpc>
              <a:spcBef>
                <a:spcPct val="35000"/>
              </a:spcBef>
              <a:spcAft>
                <a:spcPct val="0"/>
              </a:spcAft>
              <a:buClr>
                <a:srgbClr val="FF9933"/>
              </a:buClr>
              <a:buSzPct val="110000"/>
              <a:buFont typeface="Arial" panose="020B0604020202020204" pitchFamily="34" charset="0"/>
              <a:buChar char="•"/>
              <a:tabLst/>
              <a:defRPr/>
            </a:pPr>
            <a:r>
              <a:rPr kumimoji="1" lang="en-US" sz="1400" b="0" i="0" u="none" strike="noStrike" kern="0" cap="none" spc="0" normalizeH="0" baseline="0" noProof="0" dirty="0">
                <a:ln>
                  <a:noFill/>
                </a:ln>
                <a:solidFill>
                  <a:srgbClr val="000000"/>
                </a:solidFill>
                <a:effectLst/>
                <a:uLnTx/>
                <a:uFillTx/>
                <a:latin typeface="Helvetica"/>
                <a:ea typeface="MS PGothic" panose="020B0600070205080204" pitchFamily="34" charset="-128"/>
                <a:cs typeface="+mn-cs"/>
              </a:rPr>
              <a:t>Relation</a:t>
            </a:r>
          </a:p>
          <a:p>
            <a:pPr marL="557213" marR="0" lvl="1" indent="-214313" algn="l" defTabSz="914400" rtl="0" eaLnBrk="0" fontAlgn="base" latinLnBrk="0" hangingPunct="0">
              <a:lnSpc>
                <a:spcPct val="100000"/>
              </a:lnSpc>
              <a:spcBef>
                <a:spcPct val="35000"/>
              </a:spcBef>
              <a:spcAft>
                <a:spcPct val="0"/>
              </a:spcAft>
              <a:buClr>
                <a:srgbClr val="FF9933"/>
              </a:buClr>
              <a:buSzPct val="110000"/>
              <a:buFont typeface="Arial" panose="020B0604020202020204" pitchFamily="34" charset="0"/>
              <a:buChar char="•"/>
              <a:tabLst/>
              <a:defRPr/>
            </a:pPr>
            <a:r>
              <a:rPr kumimoji="1" lang="en-US" sz="1400" b="0" i="0" u="none" strike="noStrike" kern="0" cap="none" spc="0" normalizeH="0" baseline="0" noProof="0" dirty="0">
                <a:ln>
                  <a:noFill/>
                </a:ln>
                <a:solidFill>
                  <a:srgbClr val="000000"/>
                </a:solidFill>
                <a:effectLst/>
                <a:uLnTx/>
                <a:uFillTx/>
                <a:latin typeface="Helvetica"/>
                <a:ea typeface="MS PGothic" panose="020B0600070205080204" pitchFamily="34" charset="-128"/>
                <a:cs typeface="+mn-cs"/>
              </a:rPr>
              <a:t>Tuple (Row)</a:t>
            </a:r>
          </a:p>
          <a:p>
            <a:pPr marL="557213" marR="0" lvl="1" indent="-214313" algn="l" defTabSz="914400" rtl="0" eaLnBrk="0" fontAlgn="base" latinLnBrk="0" hangingPunct="0">
              <a:lnSpc>
                <a:spcPct val="100000"/>
              </a:lnSpc>
              <a:spcBef>
                <a:spcPct val="35000"/>
              </a:spcBef>
              <a:spcAft>
                <a:spcPct val="0"/>
              </a:spcAft>
              <a:buClr>
                <a:srgbClr val="FF9933"/>
              </a:buClr>
              <a:buSzPct val="110000"/>
              <a:buFont typeface="Arial" panose="020B0604020202020204" pitchFamily="34" charset="0"/>
              <a:buChar char="•"/>
              <a:tabLst/>
              <a:defRPr/>
            </a:pPr>
            <a:r>
              <a:rPr kumimoji="1" lang="en-US" sz="1400" b="0" i="0" u="none" strike="noStrike" kern="0" cap="none" spc="0" normalizeH="0" baseline="0" noProof="0" dirty="0">
                <a:ln>
                  <a:noFill/>
                </a:ln>
                <a:solidFill>
                  <a:srgbClr val="000000"/>
                </a:solidFill>
                <a:effectLst/>
                <a:uLnTx/>
                <a:uFillTx/>
                <a:latin typeface="Helvetica"/>
                <a:ea typeface="MS PGothic" panose="020B0600070205080204" pitchFamily="34" charset="-128"/>
                <a:cs typeface="+mn-cs"/>
              </a:rPr>
              <a:t>Column (Attribute)</a:t>
            </a:r>
          </a:p>
        </p:txBody>
      </p:sp>
    </p:spTree>
    <p:extLst>
      <p:ext uri="{BB962C8B-B14F-4D97-AF65-F5344CB8AC3E}">
        <p14:creationId xmlns:p14="http://schemas.microsoft.com/office/powerpoint/2010/main" val="327812715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2" name="Rectangle 2"/>
          <p:cNvSpPr>
            <a:spLocks noGrp="1" noChangeArrowheads="1"/>
          </p:cNvSpPr>
          <p:nvPr>
            <p:ph type="title"/>
          </p:nvPr>
        </p:nvSpPr>
        <p:spPr/>
        <p:txBody>
          <a:bodyPr/>
          <a:lstStyle/>
          <a:p>
            <a:r>
              <a:rPr lang="en-US" altLang="en-US" dirty="0">
                <a:effectLst>
                  <a:outerShdw blurRad="38100" dist="38100" dir="2700000" algn="tl">
                    <a:srgbClr val="C0C0C0"/>
                  </a:outerShdw>
                </a:effectLst>
              </a:rPr>
              <a:t>Example of a </a:t>
            </a:r>
            <a:r>
              <a:rPr lang="en-US" altLang="en-US" i="1" dirty="0">
                <a:effectLst>
                  <a:outerShdw blurRad="38100" dist="38100" dir="2700000" algn="tl">
                    <a:srgbClr val="C0C0C0"/>
                  </a:outerShdw>
                </a:effectLst>
              </a:rPr>
              <a:t>Instructor</a:t>
            </a:r>
            <a:r>
              <a:rPr lang="en-US" altLang="en-US" dirty="0">
                <a:effectLst>
                  <a:outerShdw blurRad="38100" dist="38100" dir="2700000" algn="tl">
                    <a:srgbClr val="C0C0C0"/>
                  </a:outerShdw>
                </a:effectLst>
              </a:rPr>
              <a:t>  Relation</a:t>
            </a:r>
          </a:p>
        </p:txBody>
      </p:sp>
      <p:pic>
        <p:nvPicPr>
          <p:cNvPr id="5122" name="Picture 3" descr="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25279" y="1445419"/>
            <a:ext cx="3968353" cy="298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3" name="Text Box 4"/>
          <p:cNvSpPr txBox="1">
            <a:spLocks noChangeArrowheads="1"/>
          </p:cNvSpPr>
          <p:nvPr/>
        </p:nvSpPr>
        <p:spPr bwMode="auto">
          <a:xfrm>
            <a:off x="6395494" y="1000126"/>
            <a:ext cx="1146469"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a:solidFill>
                  <a:schemeClr val="tx1"/>
                </a:solidFill>
                <a:latin typeface="Helvetica" panose="020B0604020202020204" pitchFamily="34" charset="0"/>
                <a:ea typeface="MS PGothic" panose="020B0600070205080204" pitchFamily="34" charset="-128"/>
              </a:defRPr>
            </a:lvl1pPr>
            <a:lvl2pPr marL="742950" indent="-285750" eaLnBrk="0" hangingPunct="0">
              <a:defRPr sz="1600">
                <a:solidFill>
                  <a:schemeClr val="tx1"/>
                </a:solidFill>
                <a:latin typeface="Helvetica" panose="020B0604020202020204" pitchFamily="34" charset="0"/>
                <a:ea typeface="MS PGothic" panose="020B0600070205080204" pitchFamily="34" charset="-128"/>
              </a:defRPr>
            </a:lvl2pPr>
            <a:lvl3pPr marL="1143000" indent="-228600" eaLnBrk="0" hangingPunct="0">
              <a:defRPr sz="1600">
                <a:solidFill>
                  <a:schemeClr val="tx1"/>
                </a:solidFill>
                <a:latin typeface="Helvetica" panose="020B0604020202020204" pitchFamily="34" charset="0"/>
                <a:ea typeface="MS PGothic" panose="020B0600070205080204" pitchFamily="34" charset="-128"/>
              </a:defRPr>
            </a:lvl3pPr>
            <a:lvl4pPr marL="1600200" indent="-228600" eaLnBrk="0" hangingPunct="0">
              <a:defRPr sz="1600">
                <a:solidFill>
                  <a:schemeClr val="tx1"/>
                </a:solidFill>
                <a:latin typeface="Helvetica" panose="020B0604020202020204" pitchFamily="34" charset="0"/>
                <a:ea typeface="MS PGothic" panose="020B0600070205080204" pitchFamily="34" charset="-128"/>
              </a:defRPr>
            </a:lvl4pPr>
            <a:lvl5pPr marL="2057400" indent="-228600" eaLnBrk="0" hangingPunct="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attributes</a:t>
            </a:r>
          </a:p>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(or columns)</a:t>
            </a:r>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124" name="Line 5"/>
          <p:cNvSpPr>
            <a:spLocks noChangeShapeType="1"/>
          </p:cNvSpPr>
          <p:nvPr/>
        </p:nvSpPr>
        <p:spPr bwMode="auto">
          <a:xfrm flipH="1">
            <a:off x="3571876" y="1153716"/>
            <a:ext cx="2917031" cy="283369"/>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IN"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125" name="Line 6"/>
          <p:cNvSpPr>
            <a:spLocks noChangeShapeType="1"/>
          </p:cNvSpPr>
          <p:nvPr/>
        </p:nvSpPr>
        <p:spPr bwMode="auto">
          <a:xfrm flipH="1">
            <a:off x="4599385" y="1194197"/>
            <a:ext cx="1918097" cy="24288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IN"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126" name="Line 7"/>
          <p:cNvSpPr>
            <a:spLocks noChangeShapeType="1"/>
          </p:cNvSpPr>
          <p:nvPr/>
        </p:nvSpPr>
        <p:spPr bwMode="auto">
          <a:xfrm flipH="1">
            <a:off x="5507831" y="1173957"/>
            <a:ext cx="990600" cy="27027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IN"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127" name="Text Box 8"/>
          <p:cNvSpPr txBox="1">
            <a:spLocks noChangeArrowheads="1"/>
          </p:cNvSpPr>
          <p:nvPr/>
        </p:nvSpPr>
        <p:spPr bwMode="auto">
          <a:xfrm>
            <a:off x="6357553" y="1891904"/>
            <a:ext cx="867545"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a:solidFill>
                  <a:schemeClr val="tx1"/>
                </a:solidFill>
                <a:latin typeface="Helvetica" panose="020B0604020202020204" pitchFamily="34" charset="0"/>
                <a:ea typeface="MS PGothic" panose="020B0600070205080204" pitchFamily="34" charset="-128"/>
              </a:defRPr>
            </a:lvl1pPr>
            <a:lvl2pPr marL="742950" indent="-285750" eaLnBrk="0" hangingPunct="0">
              <a:defRPr sz="1600">
                <a:solidFill>
                  <a:schemeClr val="tx1"/>
                </a:solidFill>
                <a:latin typeface="Helvetica" panose="020B0604020202020204" pitchFamily="34" charset="0"/>
                <a:ea typeface="MS PGothic" panose="020B0600070205080204" pitchFamily="34" charset="-128"/>
              </a:defRPr>
            </a:lvl2pPr>
            <a:lvl3pPr marL="1143000" indent="-228600" eaLnBrk="0" hangingPunct="0">
              <a:defRPr sz="1600">
                <a:solidFill>
                  <a:schemeClr val="tx1"/>
                </a:solidFill>
                <a:latin typeface="Helvetica" panose="020B0604020202020204" pitchFamily="34" charset="0"/>
                <a:ea typeface="MS PGothic" panose="020B0600070205080204" pitchFamily="34" charset="-128"/>
              </a:defRPr>
            </a:lvl3pPr>
            <a:lvl4pPr marL="1600200" indent="-228600" eaLnBrk="0" hangingPunct="0">
              <a:defRPr sz="1600">
                <a:solidFill>
                  <a:schemeClr val="tx1"/>
                </a:solidFill>
                <a:latin typeface="Helvetica" panose="020B0604020202020204" pitchFamily="34" charset="0"/>
                <a:ea typeface="MS PGothic" panose="020B0600070205080204" pitchFamily="34" charset="-128"/>
              </a:defRPr>
            </a:lvl4pPr>
            <a:lvl5pPr marL="2057400" indent="-228600" eaLnBrk="0" hangingPunct="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tuples</a:t>
            </a:r>
          </a:p>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(or rows)</a:t>
            </a:r>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128" name="Line 9"/>
          <p:cNvSpPr>
            <a:spLocks noChangeShapeType="1"/>
          </p:cNvSpPr>
          <p:nvPr/>
        </p:nvSpPr>
        <p:spPr bwMode="auto">
          <a:xfrm flipH="1" flipV="1">
            <a:off x="6199585" y="1865710"/>
            <a:ext cx="277415" cy="165497"/>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IN"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129" name="Line 10"/>
          <p:cNvSpPr>
            <a:spLocks noChangeShapeType="1"/>
          </p:cNvSpPr>
          <p:nvPr/>
        </p:nvSpPr>
        <p:spPr bwMode="auto">
          <a:xfrm flipH="1">
            <a:off x="6190060" y="2030016"/>
            <a:ext cx="277415" cy="833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IN"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130" name="Line 11"/>
          <p:cNvSpPr>
            <a:spLocks noChangeShapeType="1"/>
          </p:cNvSpPr>
          <p:nvPr/>
        </p:nvSpPr>
        <p:spPr bwMode="auto">
          <a:xfrm flipH="1">
            <a:off x="6181725" y="2038350"/>
            <a:ext cx="294085" cy="23455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IN"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131" name="Line 12"/>
          <p:cNvSpPr>
            <a:spLocks noChangeShapeType="1"/>
          </p:cNvSpPr>
          <p:nvPr/>
        </p:nvSpPr>
        <p:spPr bwMode="auto">
          <a:xfrm flipH="1">
            <a:off x="6190060" y="2045494"/>
            <a:ext cx="285750" cy="416719"/>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IN"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Tree>
    <p:extLst>
      <p:ext uri="{BB962C8B-B14F-4D97-AF65-F5344CB8AC3E}">
        <p14:creationId xmlns:p14="http://schemas.microsoft.com/office/powerpoint/2010/main" val="362231450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10" name="Rectangle 2"/>
          <p:cNvSpPr>
            <a:spLocks noGrp="1" noChangeArrowheads="1"/>
          </p:cNvSpPr>
          <p:nvPr>
            <p:ph type="title"/>
          </p:nvPr>
        </p:nvSpPr>
        <p:spPr/>
        <p:txBody>
          <a:bodyPr/>
          <a:lstStyle/>
          <a:p>
            <a:r>
              <a:rPr lang="en-US" altLang="en-US" dirty="0">
                <a:effectLst>
                  <a:outerShdw blurRad="38100" dist="38100" dir="2700000" algn="tl">
                    <a:srgbClr val="C0C0C0"/>
                  </a:outerShdw>
                </a:effectLst>
              </a:rPr>
              <a:t>Attribute</a:t>
            </a:r>
          </a:p>
        </p:txBody>
      </p:sp>
      <p:sp>
        <p:nvSpPr>
          <p:cNvPr id="6146" name="Rectangle 3"/>
          <p:cNvSpPr>
            <a:spLocks noGrp="1" noChangeArrowheads="1"/>
          </p:cNvSpPr>
          <p:nvPr>
            <p:ph type="body" idx="1"/>
          </p:nvPr>
        </p:nvSpPr>
        <p:spPr>
          <a:xfrm>
            <a:off x="1719263" y="914400"/>
            <a:ext cx="5742419" cy="3172968"/>
          </a:xfrm>
        </p:spPr>
        <p:txBody>
          <a:bodyPr/>
          <a:lstStyle/>
          <a:p>
            <a:r>
              <a:rPr lang="en-US" altLang="en-US" dirty="0"/>
              <a:t>The set of allowed values for each attribute is called the </a:t>
            </a:r>
            <a:r>
              <a:rPr lang="en-US" altLang="en-US" b="1" dirty="0">
                <a:solidFill>
                  <a:srgbClr val="002060"/>
                </a:solidFill>
              </a:rPr>
              <a:t>domain</a:t>
            </a:r>
            <a:r>
              <a:rPr lang="en-US" altLang="en-US" dirty="0">
                <a:solidFill>
                  <a:srgbClr val="002060"/>
                </a:solidFill>
              </a:rPr>
              <a:t> </a:t>
            </a:r>
            <a:r>
              <a:rPr lang="en-US" altLang="en-US" dirty="0"/>
              <a:t>of the attribute</a:t>
            </a:r>
          </a:p>
          <a:p>
            <a:r>
              <a:rPr lang="en-US" altLang="en-US" dirty="0"/>
              <a:t>Attribute values are (normally) required to be </a:t>
            </a:r>
            <a:r>
              <a:rPr lang="en-US" altLang="en-US" b="1" dirty="0">
                <a:solidFill>
                  <a:srgbClr val="002060"/>
                </a:solidFill>
              </a:rPr>
              <a:t>atomic</a:t>
            </a:r>
            <a:r>
              <a:rPr lang="en-US" altLang="en-US" dirty="0"/>
              <a:t>; that is, indivisible</a:t>
            </a:r>
          </a:p>
          <a:p>
            <a:r>
              <a:rPr lang="en-US" altLang="en-US" dirty="0"/>
              <a:t>The special value</a:t>
            </a:r>
            <a:r>
              <a:rPr lang="en-US" altLang="en-US" b="1" dirty="0">
                <a:solidFill>
                  <a:schemeClr val="tx2"/>
                </a:solidFill>
              </a:rPr>
              <a:t> </a:t>
            </a:r>
            <a:r>
              <a:rPr lang="en-US" altLang="en-US" b="1" i="1" dirty="0">
                <a:solidFill>
                  <a:srgbClr val="000000"/>
                </a:solidFill>
              </a:rPr>
              <a:t>null</a:t>
            </a:r>
            <a:r>
              <a:rPr lang="en-US" altLang="en-US" dirty="0"/>
              <a:t>  is a member of every domain. Indicated that the value is “unknown”</a:t>
            </a:r>
          </a:p>
          <a:p>
            <a:r>
              <a:rPr lang="en-US" altLang="en-US" dirty="0"/>
              <a:t>The null value causes complications in the definition of many operations</a:t>
            </a:r>
          </a:p>
        </p:txBody>
      </p:sp>
      <p:sp>
        <p:nvSpPr>
          <p:cNvPr id="4" name="TextBox 3">
            <a:extLst>
              <a:ext uri="{FF2B5EF4-FFF2-40B4-BE49-F238E27FC236}">
                <a16:creationId xmlns:a16="http://schemas.microsoft.com/office/drawing/2014/main" id="{A938BEE0-7DE4-3944-9F5D-1BB266CA126B}"/>
              </a:ext>
            </a:extLst>
          </p:cNvPr>
          <p:cNvSpPr txBox="1"/>
          <p:nvPr/>
        </p:nvSpPr>
        <p:spPr>
          <a:xfrm>
            <a:off x="355686" y="3533132"/>
            <a:ext cx="7069051" cy="923330"/>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DFF Comments:</a:t>
            </a:r>
          </a:p>
          <a:p>
            <a:pPr marL="285750" indent="-285750">
              <a:buFont typeface="Arial" panose="020B0604020202020204" pitchFamily="34" charset="0"/>
              <a:buChar char="•"/>
            </a:pPr>
            <a:r>
              <a:rPr lang="en-US" dirty="0">
                <a:solidFill>
                  <a:srgbClr val="FF0000"/>
                </a:solidFill>
              </a:rPr>
              <a:t>Atomic and use of Null is important?</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I will explain the importance of atomic attributes and null in examples.</a:t>
            </a:r>
          </a:p>
        </p:txBody>
      </p:sp>
    </p:spTree>
    <p:extLst>
      <p:ext uri="{BB962C8B-B14F-4D97-AF65-F5344CB8AC3E}">
        <p14:creationId xmlns:p14="http://schemas.microsoft.com/office/powerpoint/2010/main" val="74254275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10" name="Rectangle 2"/>
          <p:cNvSpPr>
            <a:spLocks noGrp="1" noChangeArrowheads="1"/>
          </p:cNvSpPr>
          <p:nvPr>
            <p:ph type="title"/>
          </p:nvPr>
        </p:nvSpPr>
        <p:spPr/>
        <p:txBody>
          <a:bodyPr/>
          <a:lstStyle/>
          <a:p>
            <a:r>
              <a:rPr lang="en-US" altLang="en-US" dirty="0">
                <a:effectLst>
                  <a:outerShdw blurRad="38100" dist="38100" dir="2700000" algn="tl">
                    <a:srgbClr val="C0C0C0"/>
                  </a:outerShdw>
                </a:effectLst>
              </a:rPr>
              <a:t>Relations are Unordered</a:t>
            </a:r>
          </a:p>
        </p:txBody>
      </p:sp>
      <p:sp>
        <p:nvSpPr>
          <p:cNvPr id="6146" name="Rectangle 3"/>
          <p:cNvSpPr>
            <a:spLocks noGrp="1" noChangeArrowheads="1"/>
          </p:cNvSpPr>
          <p:nvPr>
            <p:ph type="body" idx="1"/>
          </p:nvPr>
        </p:nvSpPr>
        <p:spPr>
          <a:xfrm>
            <a:off x="1719263" y="914400"/>
            <a:ext cx="5715785" cy="786384"/>
          </a:xfrm>
        </p:spPr>
        <p:txBody>
          <a:bodyPr/>
          <a:lstStyle/>
          <a:p>
            <a:r>
              <a:rPr lang="en-US" altLang="en-US" dirty="0"/>
              <a:t>Order of tuples is irrelevant (tuples may be stored in an arbitrary order)</a:t>
            </a:r>
          </a:p>
          <a:p>
            <a:r>
              <a:rPr lang="en-US" altLang="en-US" dirty="0"/>
              <a:t>Example: </a:t>
            </a:r>
            <a:r>
              <a:rPr lang="en-US" altLang="en-US" i="1" dirty="0"/>
              <a:t>instructor</a:t>
            </a:r>
            <a:r>
              <a:rPr lang="en-US" altLang="en-US" dirty="0"/>
              <a:t>  relation with unordered tuples</a:t>
            </a:r>
          </a:p>
          <a:p>
            <a:endParaRPr lang="en-US" altLang="en-US" dirty="0"/>
          </a:p>
          <a:p>
            <a:endParaRPr lang="en-US" altLang="en-US" dirty="0"/>
          </a:p>
        </p:txBody>
      </p:sp>
      <p:pic>
        <p:nvPicPr>
          <p:cNvPr id="4" name="Picture 4" descr="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98065" y="1804718"/>
            <a:ext cx="3342131" cy="25205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408917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D3C4746-B82B-3F41-8244-F524491BD6E3}"/>
              </a:ext>
            </a:extLst>
          </p:cNvPr>
          <p:cNvSpPr>
            <a:spLocks noGrp="1"/>
          </p:cNvSpPr>
          <p:nvPr>
            <p:ph idx="1"/>
          </p:nvPr>
        </p:nvSpPr>
        <p:spPr>
          <a:xfrm>
            <a:off x="152400" y="742950"/>
            <a:ext cx="8839200" cy="3886200"/>
          </a:xfrm>
        </p:spPr>
        <p:txBody>
          <a:bodyPr/>
          <a:lstStyle/>
          <a:p>
            <a:pPr>
              <a:spcBef>
                <a:spcPts val="0"/>
              </a:spcBef>
            </a:pPr>
            <a:r>
              <a:rPr lang="en-US" sz="1800" dirty="0"/>
              <a:t>Introduction: comments, questions and answers</a:t>
            </a:r>
          </a:p>
          <a:p>
            <a:pPr>
              <a:spcBef>
                <a:spcPts val="0"/>
              </a:spcBef>
            </a:pPr>
            <a:endParaRPr lang="en-US" sz="1800" dirty="0"/>
          </a:p>
          <a:p>
            <a:pPr>
              <a:spcBef>
                <a:spcPts val="0"/>
              </a:spcBef>
            </a:pPr>
            <a:r>
              <a:rPr lang="en-US" sz="1800" dirty="0"/>
              <a:t>Sample Problem: Harry Potter Characters (At end, and/or recitation)</a:t>
            </a:r>
          </a:p>
          <a:p>
            <a:pPr>
              <a:spcBef>
                <a:spcPts val="0"/>
              </a:spcBef>
            </a:pPr>
            <a:endParaRPr lang="en-US" sz="1800" dirty="0"/>
          </a:p>
          <a:p>
            <a:pPr>
              <a:spcBef>
                <a:spcPts val="0"/>
              </a:spcBef>
            </a:pPr>
            <a:r>
              <a:rPr lang="en-US" sz="1800" dirty="0"/>
              <a:t>ER (Diagram) Modeling (Chapter 6)</a:t>
            </a:r>
          </a:p>
          <a:p>
            <a:pPr marL="0" indent="0">
              <a:spcBef>
                <a:spcPts val="0"/>
              </a:spcBef>
              <a:buNone/>
            </a:pPr>
            <a:endParaRPr lang="en-US" sz="1800" dirty="0"/>
          </a:p>
          <a:p>
            <a:pPr>
              <a:spcBef>
                <a:spcPts val="0"/>
              </a:spcBef>
            </a:pPr>
            <a:r>
              <a:rPr lang="en-US" sz="1800" dirty="0"/>
              <a:t>The </a:t>
            </a:r>
            <a:r>
              <a:rPr lang="en-US" sz="1800" i="1" dirty="0"/>
              <a:t>Relational Model</a:t>
            </a:r>
            <a:r>
              <a:rPr lang="en-US" sz="1800" dirty="0"/>
              <a:t> and </a:t>
            </a:r>
            <a:r>
              <a:rPr lang="en-US" sz="1800" i="1" dirty="0"/>
              <a:t>Algebra</a:t>
            </a:r>
            <a:r>
              <a:rPr lang="en-US" sz="1800" dirty="0"/>
              <a:t> (Chapter 2)</a:t>
            </a:r>
          </a:p>
          <a:p>
            <a:pPr>
              <a:spcBef>
                <a:spcPts val="0"/>
              </a:spcBef>
            </a:pPr>
            <a:endParaRPr lang="en-US" sz="1800" dirty="0"/>
          </a:p>
          <a:p>
            <a:pPr>
              <a:spcBef>
                <a:spcPts val="0"/>
              </a:spcBef>
            </a:pPr>
            <a:r>
              <a:rPr lang="en-US" sz="1800" dirty="0"/>
              <a:t>SQL</a:t>
            </a:r>
          </a:p>
        </p:txBody>
      </p:sp>
      <p:sp>
        <p:nvSpPr>
          <p:cNvPr id="3" name="Title 2">
            <a:extLst>
              <a:ext uri="{FF2B5EF4-FFF2-40B4-BE49-F238E27FC236}">
                <a16:creationId xmlns:a16="http://schemas.microsoft.com/office/drawing/2014/main" id="{E66E103B-9592-8A4C-AF7E-2678BD900BEF}"/>
              </a:ext>
            </a:extLst>
          </p:cNvPr>
          <p:cNvSpPr>
            <a:spLocks noGrp="1"/>
          </p:cNvSpPr>
          <p:nvPr>
            <p:ph type="title"/>
          </p:nvPr>
        </p:nvSpPr>
        <p:spPr/>
        <p:txBody>
          <a:bodyPr/>
          <a:lstStyle/>
          <a:p>
            <a:r>
              <a:rPr lang="en-US" dirty="0"/>
              <a:t>Contents</a:t>
            </a:r>
          </a:p>
        </p:txBody>
      </p:sp>
    </p:spTree>
    <p:extLst>
      <p:ext uri="{BB962C8B-B14F-4D97-AF65-F5344CB8AC3E}">
        <p14:creationId xmlns:p14="http://schemas.microsoft.com/office/powerpoint/2010/main" val="64921876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2" name="Rectangle 2"/>
          <p:cNvSpPr>
            <a:spLocks noGrp="1" noChangeArrowheads="1"/>
          </p:cNvSpPr>
          <p:nvPr>
            <p:ph type="title"/>
          </p:nvPr>
        </p:nvSpPr>
        <p:spPr/>
        <p:txBody>
          <a:bodyPr/>
          <a:lstStyle/>
          <a:p>
            <a:r>
              <a:rPr lang="en-US" altLang="en-US" dirty="0">
                <a:effectLst>
                  <a:outerShdw blurRad="38100" dist="38100" dir="2700000" algn="tl">
                    <a:srgbClr val="C0C0C0"/>
                  </a:outerShdw>
                </a:effectLst>
              </a:rPr>
              <a:t>Database Schema</a:t>
            </a:r>
          </a:p>
        </p:txBody>
      </p:sp>
      <p:sp>
        <p:nvSpPr>
          <p:cNvPr id="9218" name="Rectangle 3"/>
          <p:cNvSpPr>
            <a:spLocks noGrp="1" noChangeArrowheads="1"/>
          </p:cNvSpPr>
          <p:nvPr>
            <p:ph type="body" idx="1"/>
          </p:nvPr>
        </p:nvSpPr>
        <p:spPr>
          <a:xfrm>
            <a:off x="1719263" y="826723"/>
            <a:ext cx="5695811" cy="1541573"/>
          </a:xfrm>
        </p:spPr>
        <p:txBody>
          <a:bodyPr/>
          <a:lstStyle/>
          <a:p>
            <a:r>
              <a:rPr lang="en-US" altLang="en-US" dirty="0">
                <a:sym typeface="Symbol" panose="05050102010706020507" pitchFamily="18" charset="2"/>
              </a:rPr>
              <a:t>Database schema -- is the logical structure of the database.</a:t>
            </a:r>
          </a:p>
          <a:p>
            <a:r>
              <a:rPr lang="en-US" altLang="en-US" dirty="0">
                <a:sym typeface="Symbol" panose="05050102010706020507" pitchFamily="18" charset="2"/>
              </a:rPr>
              <a:t>Database instance -- is a snapshot of the data in the database at a given instant in time. </a:t>
            </a:r>
          </a:p>
          <a:p>
            <a:r>
              <a:rPr lang="en-US" altLang="en-US" dirty="0">
                <a:sym typeface="Symbol" panose="05050102010706020507" pitchFamily="18" charset="2"/>
              </a:rPr>
              <a:t>Example:</a:t>
            </a:r>
          </a:p>
          <a:p>
            <a:pPr lvl="1"/>
            <a:r>
              <a:rPr lang="en-US" altLang="en-US" dirty="0">
                <a:sym typeface="Symbol" panose="05050102010706020507" pitchFamily="18" charset="2"/>
              </a:rPr>
              <a:t>schema:   i</a:t>
            </a:r>
            <a:r>
              <a:rPr lang="en-US" altLang="en-US" i="1" dirty="0">
                <a:sym typeface="Symbol" panose="05050102010706020507" pitchFamily="18" charset="2"/>
              </a:rPr>
              <a:t>nstructor</a:t>
            </a:r>
            <a:r>
              <a:rPr lang="en-US" altLang="en-US" dirty="0">
                <a:sym typeface="Symbol" panose="05050102010706020507" pitchFamily="18" charset="2"/>
              </a:rPr>
              <a:t> (</a:t>
            </a:r>
            <a:r>
              <a:rPr lang="en-US" altLang="en-US" i="1" dirty="0">
                <a:sym typeface="Symbol" panose="05050102010706020507" pitchFamily="18" charset="2"/>
              </a:rPr>
              <a:t>ID, name, dept_name, salary</a:t>
            </a:r>
            <a:r>
              <a:rPr lang="en-US" altLang="en-US" dirty="0">
                <a:sym typeface="Symbol" panose="05050102010706020507" pitchFamily="18" charset="2"/>
              </a:rPr>
              <a:t>)</a:t>
            </a:r>
          </a:p>
          <a:p>
            <a:pPr lvl="1"/>
            <a:r>
              <a:rPr lang="en-US" altLang="en-US" dirty="0">
                <a:sym typeface="Symbol" panose="05050102010706020507" pitchFamily="18" charset="2"/>
              </a:rPr>
              <a:t>Instance:</a:t>
            </a:r>
          </a:p>
        </p:txBody>
      </p:sp>
      <p:pic>
        <p:nvPicPr>
          <p:cNvPr id="5" name="Picture 4" descr="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54096" y="2440830"/>
            <a:ext cx="2733721" cy="20616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7064267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2" name="Rectangle 2"/>
          <p:cNvSpPr>
            <a:spLocks noGrp="1" noChangeArrowheads="1"/>
          </p:cNvSpPr>
          <p:nvPr>
            <p:ph type="title"/>
          </p:nvPr>
        </p:nvSpPr>
        <p:spPr/>
        <p:txBody>
          <a:bodyPr/>
          <a:lstStyle/>
          <a:p>
            <a:r>
              <a:rPr lang="en-US" altLang="en-US" dirty="0">
                <a:effectLst>
                  <a:outerShdw blurRad="38100" dist="38100" dir="2700000" algn="tl">
                    <a:srgbClr val="C0C0C0"/>
                  </a:outerShdw>
                </a:effectLst>
              </a:rPr>
              <a:t>Keys</a:t>
            </a:r>
          </a:p>
        </p:txBody>
      </p:sp>
      <p:sp>
        <p:nvSpPr>
          <p:cNvPr id="9218" name="Rectangle 3"/>
          <p:cNvSpPr>
            <a:spLocks noGrp="1" noChangeArrowheads="1"/>
          </p:cNvSpPr>
          <p:nvPr>
            <p:ph type="body" idx="1"/>
          </p:nvPr>
        </p:nvSpPr>
        <p:spPr>
          <a:xfrm>
            <a:off x="1719263" y="824149"/>
            <a:ext cx="5735760" cy="3672125"/>
          </a:xfrm>
        </p:spPr>
        <p:txBody>
          <a:bodyPr/>
          <a:lstStyle/>
          <a:p>
            <a:r>
              <a:rPr lang="en-US" altLang="en-US" dirty="0"/>
              <a:t>Let K </a:t>
            </a:r>
            <a:r>
              <a:rPr lang="en-US" altLang="en-US" dirty="0">
                <a:sym typeface="Symbol" panose="05050102010706020507" pitchFamily="18" charset="2"/>
              </a:rPr>
              <a:t> R</a:t>
            </a:r>
          </a:p>
          <a:p>
            <a:r>
              <a:rPr lang="en-US" altLang="en-US" i="1" dirty="0">
                <a:sym typeface="Symbol" panose="05050102010706020507" pitchFamily="18" charset="2"/>
              </a:rPr>
              <a:t>K </a:t>
            </a:r>
            <a:r>
              <a:rPr lang="en-US" altLang="en-US" dirty="0">
                <a:sym typeface="Symbol" panose="05050102010706020507" pitchFamily="18" charset="2"/>
              </a:rPr>
              <a:t>is a </a:t>
            </a:r>
            <a:r>
              <a:rPr lang="en-US" altLang="en-US" b="1" dirty="0" err="1">
                <a:solidFill>
                  <a:srgbClr val="002060"/>
                </a:solidFill>
                <a:sym typeface="Symbol" panose="05050102010706020507" pitchFamily="18" charset="2"/>
              </a:rPr>
              <a:t>superkey</a:t>
            </a:r>
            <a:r>
              <a:rPr lang="en-US" altLang="en-US" b="1" dirty="0">
                <a:solidFill>
                  <a:schemeClr val="tx2"/>
                </a:solidFill>
                <a:sym typeface="Symbol" panose="05050102010706020507" pitchFamily="18" charset="2"/>
              </a:rPr>
              <a:t> </a:t>
            </a:r>
            <a:r>
              <a:rPr lang="en-US" altLang="en-US" dirty="0">
                <a:sym typeface="Symbol" panose="05050102010706020507" pitchFamily="18" charset="2"/>
              </a:rPr>
              <a:t>of </a:t>
            </a:r>
            <a:r>
              <a:rPr lang="en-US" altLang="en-US" i="1" dirty="0">
                <a:sym typeface="Symbol" panose="05050102010706020507" pitchFamily="18" charset="2"/>
              </a:rPr>
              <a:t>R</a:t>
            </a:r>
            <a:r>
              <a:rPr lang="en-US" altLang="en-US" dirty="0">
                <a:sym typeface="Symbol" panose="05050102010706020507" pitchFamily="18" charset="2"/>
              </a:rPr>
              <a:t> if values for </a:t>
            </a:r>
            <a:r>
              <a:rPr lang="en-US" altLang="en-US" i="1" dirty="0">
                <a:sym typeface="Symbol" panose="05050102010706020507" pitchFamily="18" charset="2"/>
              </a:rPr>
              <a:t>K</a:t>
            </a:r>
            <a:r>
              <a:rPr lang="en-US" altLang="en-US" dirty="0">
                <a:sym typeface="Symbol" panose="05050102010706020507" pitchFamily="18" charset="2"/>
              </a:rPr>
              <a:t> are sufficient to identify a unique tuple of each possible relation </a:t>
            </a:r>
            <a:r>
              <a:rPr lang="en-US" altLang="en-US" i="1" dirty="0">
                <a:sym typeface="Symbol" panose="05050102010706020507" pitchFamily="18" charset="2"/>
              </a:rPr>
              <a:t>r(R)</a:t>
            </a:r>
            <a:r>
              <a:rPr lang="en-US" altLang="en-US" dirty="0">
                <a:sym typeface="Symbol" panose="05050102010706020507" pitchFamily="18" charset="2"/>
              </a:rPr>
              <a:t> </a:t>
            </a:r>
          </a:p>
          <a:p>
            <a:pPr lvl="1">
              <a:lnSpc>
                <a:spcPct val="130000"/>
              </a:lnSpc>
            </a:pPr>
            <a:r>
              <a:rPr lang="en-US" altLang="en-US" dirty="0">
                <a:sym typeface="Symbol" panose="05050102010706020507" pitchFamily="18" charset="2"/>
              </a:rPr>
              <a:t>Example:  {</a:t>
            </a:r>
            <a:r>
              <a:rPr lang="en-US" altLang="en-US" i="1" dirty="0">
                <a:sym typeface="Symbol" panose="05050102010706020507" pitchFamily="18" charset="2"/>
              </a:rPr>
              <a:t>ID</a:t>
            </a:r>
            <a:r>
              <a:rPr lang="en-US" altLang="en-US" dirty="0">
                <a:sym typeface="Symbol" panose="05050102010706020507" pitchFamily="18" charset="2"/>
              </a:rPr>
              <a:t>} and {</a:t>
            </a:r>
            <a:r>
              <a:rPr lang="en-US" altLang="en-US" dirty="0" err="1">
                <a:sym typeface="Symbol" panose="05050102010706020507" pitchFamily="18" charset="2"/>
              </a:rPr>
              <a:t>ID,name</a:t>
            </a:r>
            <a:r>
              <a:rPr lang="en-US" altLang="en-US" dirty="0">
                <a:sym typeface="Symbol" panose="05050102010706020507" pitchFamily="18" charset="2"/>
              </a:rPr>
              <a:t>} are both </a:t>
            </a:r>
            <a:r>
              <a:rPr lang="en-US" altLang="en-US" dirty="0" err="1">
                <a:sym typeface="Symbol" panose="05050102010706020507" pitchFamily="18" charset="2"/>
              </a:rPr>
              <a:t>superkeys</a:t>
            </a:r>
            <a:r>
              <a:rPr lang="en-US" altLang="en-US" dirty="0">
                <a:sym typeface="Symbol" panose="05050102010706020507" pitchFamily="18" charset="2"/>
              </a:rPr>
              <a:t> of </a:t>
            </a:r>
            <a:r>
              <a:rPr lang="en-US" altLang="en-US" i="1" dirty="0">
                <a:sym typeface="Symbol" panose="05050102010706020507" pitchFamily="18" charset="2"/>
              </a:rPr>
              <a:t>instructor.</a:t>
            </a:r>
            <a:endParaRPr lang="en-US" altLang="en-US" dirty="0">
              <a:sym typeface="Symbol" panose="05050102010706020507" pitchFamily="18" charset="2"/>
            </a:endParaRPr>
          </a:p>
          <a:p>
            <a:pPr>
              <a:lnSpc>
                <a:spcPct val="120000"/>
              </a:lnSpc>
            </a:pPr>
            <a:r>
              <a:rPr lang="en-US" altLang="en-US" dirty="0" err="1">
                <a:sym typeface="Symbol" panose="05050102010706020507" pitchFamily="18" charset="2"/>
              </a:rPr>
              <a:t>Superkey</a:t>
            </a:r>
            <a:r>
              <a:rPr lang="en-US" altLang="en-US" dirty="0">
                <a:sym typeface="Symbol" panose="05050102010706020507" pitchFamily="18" charset="2"/>
              </a:rPr>
              <a:t> </a:t>
            </a:r>
            <a:r>
              <a:rPr lang="en-US" altLang="en-US" i="1" dirty="0">
                <a:sym typeface="Symbol" panose="05050102010706020507" pitchFamily="18" charset="2"/>
              </a:rPr>
              <a:t>K</a:t>
            </a:r>
            <a:r>
              <a:rPr lang="en-US" altLang="en-US" dirty="0">
                <a:sym typeface="Symbol" panose="05050102010706020507" pitchFamily="18" charset="2"/>
              </a:rPr>
              <a:t> is a </a:t>
            </a:r>
            <a:r>
              <a:rPr lang="en-US" altLang="en-US" b="1" dirty="0">
                <a:solidFill>
                  <a:srgbClr val="002060"/>
                </a:solidFill>
                <a:sym typeface="Symbol" panose="05050102010706020507" pitchFamily="18" charset="2"/>
              </a:rPr>
              <a:t>candidate key</a:t>
            </a:r>
            <a:r>
              <a:rPr lang="en-US" altLang="en-US" dirty="0">
                <a:sym typeface="Symbol" panose="05050102010706020507" pitchFamily="18" charset="2"/>
              </a:rPr>
              <a:t> if </a:t>
            </a:r>
            <a:r>
              <a:rPr lang="en-US" altLang="en-US" i="1" dirty="0">
                <a:sym typeface="Symbol" panose="05050102010706020507" pitchFamily="18" charset="2"/>
              </a:rPr>
              <a:t>K</a:t>
            </a:r>
            <a:r>
              <a:rPr lang="en-US" altLang="en-US" dirty="0">
                <a:sym typeface="Symbol" panose="05050102010706020507" pitchFamily="18" charset="2"/>
              </a:rPr>
              <a:t> is minimal</a:t>
            </a:r>
            <a:br>
              <a:rPr lang="en-US" altLang="en-US" dirty="0">
                <a:sym typeface="Symbol" panose="05050102010706020507" pitchFamily="18" charset="2"/>
              </a:rPr>
            </a:br>
            <a:r>
              <a:rPr lang="en-US" altLang="en-US" dirty="0">
                <a:sym typeface="Symbol" panose="05050102010706020507" pitchFamily="18" charset="2"/>
              </a:rPr>
              <a:t>Example:  {</a:t>
            </a:r>
            <a:r>
              <a:rPr lang="en-US" altLang="en-US" i="1" dirty="0">
                <a:sym typeface="Symbol" panose="05050102010706020507" pitchFamily="18" charset="2"/>
              </a:rPr>
              <a:t>ID</a:t>
            </a:r>
            <a:r>
              <a:rPr lang="en-US" altLang="en-US" dirty="0">
                <a:sym typeface="Symbol" panose="05050102010706020507" pitchFamily="18" charset="2"/>
              </a:rPr>
              <a:t>} is a candidate key for </a:t>
            </a:r>
            <a:r>
              <a:rPr lang="en-US" altLang="en-US" i="1" dirty="0">
                <a:sym typeface="Symbol" panose="05050102010706020507" pitchFamily="18" charset="2"/>
              </a:rPr>
              <a:t>Instructor</a:t>
            </a:r>
            <a:endParaRPr lang="en-US" altLang="en-US" dirty="0">
              <a:sym typeface="Symbol" panose="05050102010706020507" pitchFamily="18" charset="2"/>
            </a:endParaRPr>
          </a:p>
          <a:p>
            <a:pPr>
              <a:lnSpc>
                <a:spcPct val="120000"/>
              </a:lnSpc>
            </a:pPr>
            <a:r>
              <a:rPr lang="en-US" altLang="en-US" dirty="0">
                <a:sym typeface="Symbol" panose="05050102010706020507" pitchFamily="18" charset="2"/>
              </a:rPr>
              <a:t>One of the candidate keys is selected to be the </a:t>
            </a:r>
            <a:r>
              <a:rPr lang="en-US" altLang="en-US" b="1" dirty="0">
                <a:solidFill>
                  <a:srgbClr val="002060"/>
                </a:solidFill>
                <a:sym typeface="Symbol" panose="05050102010706020507" pitchFamily="18" charset="2"/>
              </a:rPr>
              <a:t>primary key</a:t>
            </a:r>
            <a:r>
              <a:rPr lang="en-US" altLang="en-US" dirty="0">
                <a:sym typeface="Symbol" panose="05050102010706020507" pitchFamily="18" charset="2"/>
              </a:rPr>
              <a:t>.</a:t>
            </a:r>
          </a:p>
          <a:p>
            <a:pPr lvl="1">
              <a:lnSpc>
                <a:spcPct val="120000"/>
              </a:lnSpc>
            </a:pPr>
            <a:r>
              <a:rPr lang="en-US" altLang="en-US" dirty="0">
                <a:sym typeface="Symbol" panose="05050102010706020507" pitchFamily="18" charset="2"/>
              </a:rPr>
              <a:t>which one?</a:t>
            </a:r>
          </a:p>
          <a:p>
            <a:r>
              <a:rPr lang="en-US" altLang="en-US" b="1" dirty="0">
                <a:solidFill>
                  <a:srgbClr val="002060"/>
                </a:solidFill>
              </a:rPr>
              <a:t>Foreign key</a:t>
            </a:r>
            <a:r>
              <a:rPr lang="en-US" altLang="en-US" dirty="0">
                <a:solidFill>
                  <a:srgbClr val="002060"/>
                </a:solidFill>
              </a:rPr>
              <a:t> </a:t>
            </a:r>
            <a:r>
              <a:rPr lang="en-US" altLang="en-US" dirty="0"/>
              <a:t>constraint: Value in one relation must appear in another</a:t>
            </a:r>
          </a:p>
          <a:p>
            <a:pPr lvl="1"/>
            <a:r>
              <a:rPr lang="en-US" altLang="en-US" b="1" dirty="0">
                <a:solidFill>
                  <a:srgbClr val="002060"/>
                </a:solidFill>
              </a:rPr>
              <a:t>Referencing</a:t>
            </a:r>
            <a:r>
              <a:rPr lang="en-US" altLang="en-US" dirty="0"/>
              <a:t> relation</a:t>
            </a:r>
          </a:p>
          <a:p>
            <a:pPr lvl="1"/>
            <a:r>
              <a:rPr lang="en-US" altLang="en-US" b="1" dirty="0">
                <a:solidFill>
                  <a:srgbClr val="002060"/>
                </a:solidFill>
              </a:rPr>
              <a:t>Referenced</a:t>
            </a:r>
            <a:r>
              <a:rPr lang="en-US" altLang="en-US" dirty="0"/>
              <a:t> relation</a:t>
            </a:r>
          </a:p>
          <a:p>
            <a:pPr lvl="1"/>
            <a:r>
              <a:rPr lang="en-US" altLang="en-US" dirty="0">
                <a:sym typeface="Symbol" panose="05050102010706020507" pitchFamily="18" charset="2"/>
              </a:rPr>
              <a:t>Example: </a:t>
            </a:r>
            <a:r>
              <a:rPr lang="en-US" altLang="en-US" i="1" dirty="0">
                <a:sym typeface="Symbol" panose="05050102010706020507" pitchFamily="18" charset="2"/>
              </a:rPr>
              <a:t>dept_name</a:t>
            </a:r>
            <a:r>
              <a:rPr lang="en-US" altLang="en-US" dirty="0">
                <a:sym typeface="Symbol" panose="05050102010706020507" pitchFamily="18" charset="2"/>
              </a:rPr>
              <a:t> in i</a:t>
            </a:r>
            <a:r>
              <a:rPr lang="en-US" altLang="en-US" i="1" dirty="0">
                <a:sym typeface="Symbol" panose="05050102010706020507" pitchFamily="18" charset="2"/>
              </a:rPr>
              <a:t>nstructor</a:t>
            </a:r>
            <a:r>
              <a:rPr lang="en-US" altLang="en-US" dirty="0">
                <a:sym typeface="Symbol" panose="05050102010706020507" pitchFamily="18" charset="2"/>
              </a:rPr>
              <a:t>  is a foreign key from </a:t>
            </a:r>
            <a:r>
              <a:rPr lang="en-US" altLang="en-US" i="1" dirty="0">
                <a:sym typeface="Symbol" panose="05050102010706020507" pitchFamily="18" charset="2"/>
              </a:rPr>
              <a:t>instructor</a:t>
            </a:r>
            <a:r>
              <a:rPr lang="en-US" altLang="en-US" dirty="0">
                <a:sym typeface="Symbol" panose="05050102010706020507" pitchFamily="18" charset="2"/>
              </a:rPr>
              <a:t> referencing </a:t>
            </a:r>
            <a:r>
              <a:rPr lang="en-US" altLang="en-US" i="1" dirty="0">
                <a:sym typeface="Symbol" panose="05050102010706020507" pitchFamily="18" charset="2"/>
              </a:rPr>
              <a:t>department</a:t>
            </a:r>
          </a:p>
        </p:txBody>
      </p:sp>
    </p:spTree>
    <p:extLst>
      <p:ext uri="{BB962C8B-B14F-4D97-AF65-F5344CB8AC3E}">
        <p14:creationId xmlns:p14="http://schemas.microsoft.com/office/powerpoint/2010/main" val="405252739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12">
            <a:extLst>
              <a:ext uri="{FF2B5EF4-FFF2-40B4-BE49-F238E27FC236}">
                <a16:creationId xmlns:a16="http://schemas.microsoft.com/office/drawing/2014/main" id="{854F0463-7EC5-664E-ACEB-E0A4C5BB3F69}"/>
              </a:ext>
            </a:extLst>
          </p:cNvPr>
          <p:cNvSpPr>
            <a:spLocks noGrp="1"/>
          </p:cNvSpPr>
          <p:nvPr>
            <p:ph idx="1"/>
          </p:nvPr>
        </p:nvSpPr>
        <p:spPr>
          <a:xfrm>
            <a:off x="76200" y="2331716"/>
            <a:ext cx="8991600" cy="2324098"/>
          </a:xfrm>
        </p:spPr>
        <p:txBody>
          <a:bodyPr/>
          <a:lstStyle/>
          <a:p>
            <a:r>
              <a:rPr lang="en-US" sz="1600" dirty="0"/>
              <a:t>The primary key is a </a:t>
            </a:r>
            <a:r>
              <a:rPr lang="en-US" sz="1600" i="1" dirty="0"/>
              <a:t>composite key.</a:t>
            </a:r>
            <a:r>
              <a:rPr lang="en-US" sz="1600" dirty="0"/>
              <a:t> Neither column is a key (unique) by itself.</a:t>
            </a:r>
          </a:p>
          <a:p>
            <a:r>
              <a:rPr lang="en-US" sz="1600" dirty="0"/>
              <a:t>Keys are statements about all possible, valid tuples and not just the ones in the relation.</a:t>
            </a:r>
          </a:p>
          <a:p>
            <a:pPr lvl="1"/>
            <a:r>
              <a:rPr lang="en-US" sz="1400" dirty="0"/>
              <a:t>Capacity is unique in this specific data, but clearly not unique for all possible data.</a:t>
            </a:r>
          </a:p>
          <a:p>
            <a:pPr lvl="1"/>
            <a:r>
              <a:rPr lang="en-US" sz="1400" dirty="0"/>
              <a:t>In this domain, there cannot be two classrooms with the same building and room number.</a:t>
            </a:r>
          </a:p>
          <a:p>
            <a:r>
              <a:rPr lang="en-US" sz="1600" dirty="0"/>
              <a:t>Relation schema:</a:t>
            </a:r>
          </a:p>
          <a:p>
            <a:pPr lvl="1"/>
            <a:r>
              <a:rPr lang="en-US" sz="1400" u="sng" dirty="0"/>
              <a:t>Underline</a:t>
            </a:r>
            <a:r>
              <a:rPr lang="en-US" sz="1400" dirty="0"/>
              <a:t> indicates a primary key column. There is no standard way to indicate other types of key.</a:t>
            </a:r>
          </a:p>
          <a:p>
            <a:pPr lvl="1"/>
            <a:r>
              <a:rPr lang="en-US" sz="1400" dirty="0"/>
              <a:t>We will use </a:t>
            </a:r>
            <a:r>
              <a:rPr lang="en-US" sz="1400" b="1" dirty="0"/>
              <a:t>bold </a:t>
            </a:r>
            <a:r>
              <a:rPr lang="en-US" sz="1400" dirty="0"/>
              <a:t>to indicate foreign keys.</a:t>
            </a:r>
          </a:p>
          <a:p>
            <a:pPr lvl="1"/>
            <a:r>
              <a:rPr lang="en-US" sz="1400" dirty="0"/>
              <a:t>You will sometimes see things like </a:t>
            </a:r>
            <a:r>
              <a:rPr lang="en-US" sz="1400" i="1" dirty="0"/>
              <a:t>classroom(</a:t>
            </a:r>
            <a:r>
              <a:rPr lang="en-US" sz="1400" i="1" u="sng" dirty="0" err="1"/>
              <a:t>building:string</a:t>
            </a:r>
            <a:r>
              <a:rPr lang="en-US" sz="1400" i="1" dirty="0"/>
              <a:t>, </a:t>
            </a:r>
            <a:r>
              <a:rPr lang="en-US" sz="1400" i="1" u="sng" dirty="0" err="1"/>
              <a:t>room_number:number</a:t>
            </a:r>
            <a:r>
              <a:rPr lang="en-US" sz="1400" i="1" dirty="0"/>
              <a:t>, </a:t>
            </a:r>
            <a:r>
              <a:rPr lang="en-US" sz="1400" i="1" dirty="0" err="1"/>
              <a:t>capacity:number</a:t>
            </a:r>
            <a:r>
              <a:rPr lang="en-US" sz="1400" i="1" dirty="0"/>
              <a:t>)</a:t>
            </a:r>
            <a:endParaRPr lang="en-US" sz="1400" dirty="0"/>
          </a:p>
        </p:txBody>
      </p:sp>
      <p:sp>
        <p:nvSpPr>
          <p:cNvPr id="3" name="Title 2">
            <a:extLst>
              <a:ext uri="{FF2B5EF4-FFF2-40B4-BE49-F238E27FC236}">
                <a16:creationId xmlns:a16="http://schemas.microsoft.com/office/drawing/2014/main" id="{68AAB618-141E-9F4D-97D2-4AD45EE85BF3}"/>
              </a:ext>
            </a:extLst>
          </p:cNvPr>
          <p:cNvSpPr>
            <a:spLocks noGrp="1"/>
          </p:cNvSpPr>
          <p:nvPr>
            <p:ph type="title"/>
          </p:nvPr>
        </p:nvSpPr>
        <p:spPr/>
        <p:txBody>
          <a:bodyPr/>
          <a:lstStyle/>
          <a:p>
            <a:r>
              <a:rPr lang="en-US" dirty="0"/>
              <a:t>Notation</a:t>
            </a:r>
          </a:p>
        </p:txBody>
      </p:sp>
      <p:pic>
        <p:nvPicPr>
          <p:cNvPr id="6" name="Picture 5">
            <a:extLst>
              <a:ext uri="{FF2B5EF4-FFF2-40B4-BE49-F238E27FC236}">
                <a16:creationId xmlns:a16="http://schemas.microsoft.com/office/drawing/2014/main" id="{1B8DA9D1-2800-2D4C-889F-3BF59223E6CF}"/>
              </a:ext>
            </a:extLst>
          </p:cNvPr>
          <p:cNvPicPr>
            <a:picLocks noChangeAspect="1"/>
          </p:cNvPicPr>
          <p:nvPr/>
        </p:nvPicPr>
        <p:blipFill>
          <a:blip r:embed="rId2"/>
          <a:stretch>
            <a:fillRect/>
          </a:stretch>
        </p:blipFill>
        <p:spPr>
          <a:xfrm>
            <a:off x="3124200" y="843930"/>
            <a:ext cx="5498560" cy="1200150"/>
          </a:xfrm>
          <a:prstGeom prst="rect">
            <a:avLst/>
          </a:prstGeom>
        </p:spPr>
      </p:pic>
      <p:sp>
        <p:nvSpPr>
          <p:cNvPr id="8" name="TextBox 7">
            <a:extLst>
              <a:ext uri="{FF2B5EF4-FFF2-40B4-BE49-F238E27FC236}">
                <a16:creationId xmlns:a16="http://schemas.microsoft.com/office/drawing/2014/main" id="{6F1A20DB-7E0A-E34A-9436-B942F3F33104}"/>
              </a:ext>
            </a:extLst>
          </p:cNvPr>
          <p:cNvSpPr txBox="1"/>
          <p:nvPr/>
        </p:nvSpPr>
        <p:spPr>
          <a:xfrm>
            <a:off x="3317457" y="1778809"/>
            <a:ext cx="787395" cy="523220"/>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t>Relation</a:t>
            </a:r>
            <a:b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br>
            <a: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t>Name</a:t>
            </a:r>
          </a:p>
        </p:txBody>
      </p:sp>
      <p:sp>
        <p:nvSpPr>
          <p:cNvPr id="9" name="Left Bracket 8">
            <a:extLst>
              <a:ext uri="{FF2B5EF4-FFF2-40B4-BE49-F238E27FC236}">
                <a16:creationId xmlns:a16="http://schemas.microsoft.com/office/drawing/2014/main" id="{3C5E6F81-5F49-164F-A1D2-157AE8D1F225}"/>
              </a:ext>
            </a:extLst>
          </p:cNvPr>
          <p:cNvSpPr/>
          <p:nvPr/>
        </p:nvSpPr>
        <p:spPr>
          <a:xfrm rot="5400000">
            <a:off x="6106549" y="676291"/>
            <a:ext cx="121921" cy="1981200"/>
          </a:xfrm>
          <a:prstGeom prst="leftBracket">
            <a:avLst/>
          </a:prstGeom>
          <a:ln>
            <a:solidFill>
              <a:srgbClr val="00B050"/>
            </a:solidFill>
          </a:ln>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0" name="TextBox 9">
            <a:extLst>
              <a:ext uri="{FF2B5EF4-FFF2-40B4-BE49-F238E27FC236}">
                <a16:creationId xmlns:a16="http://schemas.microsoft.com/office/drawing/2014/main" id="{F308D113-EE80-214B-9BB2-F6DBC1372ACC}"/>
              </a:ext>
            </a:extLst>
          </p:cNvPr>
          <p:cNvSpPr txBox="1"/>
          <p:nvPr/>
        </p:nvSpPr>
        <p:spPr>
          <a:xfrm>
            <a:off x="7435319" y="1405281"/>
            <a:ext cx="1025217" cy="523220"/>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B050"/>
                </a:solidFill>
                <a:effectLst/>
                <a:uLnTx/>
                <a:uFillTx/>
                <a:latin typeface="Calibri" charset="0"/>
                <a:ea typeface="ＭＳ Ｐゴシック" charset="-128"/>
                <a:cs typeface="+mn-cs"/>
              </a:rPr>
              <a:t>Columns</a:t>
            </a:r>
            <a:br>
              <a:rPr kumimoji="0" lang="en-US" sz="1400" b="0" i="0" u="none" strike="noStrike" kern="1200" cap="none" spc="0" normalizeH="0" baseline="0" noProof="0" dirty="0">
                <a:ln>
                  <a:noFill/>
                </a:ln>
                <a:solidFill>
                  <a:srgbClr val="00B050"/>
                </a:solidFill>
                <a:effectLst/>
                <a:uLnTx/>
                <a:uFillTx/>
                <a:latin typeface="Calibri" charset="0"/>
                <a:ea typeface="ＭＳ Ｐゴシック" charset="-128"/>
                <a:cs typeface="+mn-cs"/>
              </a:rPr>
            </a:br>
            <a:r>
              <a:rPr kumimoji="0" lang="en-US" sz="1400" b="0" i="0" u="none" strike="noStrike" kern="1200" cap="none" spc="0" normalizeH="0" baseline="0" noProof="0" dirty="0">
                <a:ln>
                  <a:noFill/>
                </a:ln>
                <a:solidFill>
                  <a:srgbClr val="00B050"/>
                </a:solidFill>
                <a:effectLst/>
                <a:uLnTx/>
                <a:uFillTx/>
                <a:latin typeface="Calibri" charset="0"/>
                <a:ea typeface="ＭＳ Ｐゴシック" charset="-128"/>
                <a:cs typeface="+mn-cs"/>
              </a:rPr>
              <a:t>(Attributes)</a:t>
            </a:r>
          </a:p>
        </p:txBody>
      </p:sp>
      <p:sp>
        <p:nvSpPr>
          <p:cNvPr id="11" name="Left Bracket 10">
            <a:extLst>
              <a:ext uri="{FF2B5EF4-FFF2-40B4-BE49-F238E27FC236}">
                <a16:creationId xmlns:a16="http://schemas.microsoft.com/office/drawing/2014/main" id="{27AAC157-BF3A-B346-B92D-859EBC91297B}"/>
              </a:ext>
            </a:extLst>
          </p:cNvPr>
          <p:cNvSpPr/>
          <p:nvPr/>
        </p:nvSpPr>
        <p:spPr>
          <a:xfrm rot="16200000">
            <a:off x="5877948" y="1253487"/>
            <a:ext cx="121922" cy="1524002"/>
          </a:xfrm>
          <a:prstGeom prst="leftBracket">
            <a:avLst/>
          </a:pr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Calibri"/>
              <a:ea typeface="+mn-ea"/>
              <a:cs typeface="+mn-cs"/>
            </a:endParaRPr>
          </a:p>
        </p:txBody>
      </p:sp>
      <p:sp>
        <p:nvSpPr>
          <p:cNvPr id="12" name="TextBox 11">
            <a:extLst>
              <a:ext uri="{FF2B5EF4-FFF2-40B4-BE49-F238E27FC236}">
                <a16:creationId xmlns:a16="http://schemas.microsoft.com/office/drawing/2014/main" id="{33F27F21-4C82-2147-9594-35B908EF4AC5}"/>
              </a:ext>
            </a:extLst>
          </p:cNvPr>
          <p:cNvSpPr txBox="1"/>
          <p:nvPr/>
        </p:nvSpPr>
        <p:spPr>
          <a:xfrm>
            <a:off x="6700910" y="1954526"/>
            <a:ext cx="1731243" cy="307777"/>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0000"/>
                </a:solidFill>
                <a:effectLst/>
                <a:uLnTx/>
                <a:uFillTx/>
                <a:latin typeface="Calibri" charset="0"/>
                <a:ea typeface="ＭＳ Ｐゴシック" charset="-128"/>
                <a:cs typeface="+mn-cs"/>
              </a:rPr>
              <a:t>Primary Key Columns</a:t>
            </a:r>
          </a:p>
        </p:txBody>
      </p:sp>
      <p:pic>
        <p:nvPicPr>
          <p:cNvPr id="14" name="Picture 13">
            <a:extLst>
              <a:ext uri="{FF2B5EF4-FFF2-40B4-BE49-F238E27FC236}">
                <a16:creationId xmlns:a16="http://schemas.microsoft.com/office/drawing/2014/main" id="{759A2A6F-E314-374E-9B61-945B4E997093}"/>
              </a:ext>
            </a:extLst>
          </p:cNvPr>
          <p:cNvPicPr>
            <a:picLocks noChangeAspect="1"/>
          </p:cNvPicPr>
          <p:nvPr/>
        </p:nvPicPr>
        <p:blipFill>
          <a:blip r:embed="rId3"/>
          <a:stretch>
            <a:fillRect/>
          </a:stretch>
        </p:blipFill>
        <p:spPr>
          <a:xfrm>
            <a:off x="152400" y="832490"/>
            <a:ext cx="2413000" cy="1473200"/>
          </a:xfrm>
          <a:prstGeom prst="rect">
            <a:avLst/>
          </a:prstGeom>
        </p:spPr>
      </p:pic>
      <p:cxnSp>
        <p:nvCxnSpPr>
          <p:cNvPr id="16" name="Straight Arrow Connector 15">
            <a:extLst>
              <a:ext uri="{FF2B5EF4-FFF2-40B4-BE49-F238E27FC236}">
                <a16:creationId xmlns:a16="http://schemas.microsoft.com/office/drawing/2014/main" id="{0EF3B123-7F0B-6F41-9152-7A94AB288B65}"/>
              </a:ext>
            </a:extLst>
          </p:cNvPr>
          <p:cNvCxnSpPr>
            <a:cxnSpLocks/>
          </p:cNvCxnSpPr>
          <p:nvPr/>
        </p:nvCxnSpPr>
        <p:spPr>
          <a:xfrm flipV="1">
            <a:off x="4053787" y="1798655"/>
            <a:ext cx="450024" cy="12984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71FD6F1B-1C7E-5B4E-B5EE-B0EF783C25B5}"/>
              </a:ext>
            </a:extLst>
          </p:cNvPr>
          <p:cNvSpPr txBox="1"/>
          <p:nvPr/>
        </p:nvSpPr>
        <p:spPr>
          <a:xfrm>
            <a:off x="304800" y="492038"/>
            <a:ext cx="1935915" cy="369332"/>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Classroom relation</a:t>
            </a:r>
          </a:p>
        </p:txBody>
      </p:sp>
      <p:sp>
        <p:nvSpPr>
          <p:cNvPr id="18" name="TextBox 17">
            <a:extLst>
              <a:ext uri="{FF2B5EF4-FFF2-40B4-BE49-F238E27FC236}">
                <a16:creationId xmlns:a16="http://schemas.microsoft.com/office/drawing/2014/main" id="{C5272B40-C3CC-D847-913E-592E6D83848C}"/>
              </a:ext>
            </a:extLst>
          </p:cNvPr>
          <p:cNvSpPr txBox="1"/>
          <p:nvPr/>
        </p:nvSpPr>
        <p:spPr>
          <a:xfrm>
            <a:off x="4648053" y="514350"/>
            <a:ext cx="1902572" cy="369332"/>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classroom schema</a:t>
            </a:r>
          </a:p>
        </p:txBody>
      </p:sp>
    </p:spTree>
    <p:extLst>
      <p:ext uri="{BB962C8B-B14F-4D97-AF65-F5344CB8AC3E}">
        <p14:creationId xmlns:p14="http://schemas.microsoft.com/office/powerpoint/2010/main" val="102332393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DCF27A7-1115-3547-878E-3FD09640C050}"/>
              </a:ext>
            </a:extLst>
          </p:cNvPr>
          <p:cNvSpPr>
            <a:spLocks noGrp="1"/>
          </p:cNvSpPr>
          <p:nvPr>
            <p:ph idx="1"/>
          </p:nvPr>
        </p:nvSpPr>
        <p:spPr>
          <a:xfrm>
            <a:off x="152400" y="514350"/>
            <a:ext cx="8839200" cy="4114800"/>
          </a:xfrm>
        </p:spPr>
        <p:txBody>
          <a:bodyPr/>
          <a:lstStyle/>
          <a:p>
            <a:r>
              <a:rPr lang="en-US" dirty="0"/>
              <a:t>Keys:</a:t>
            </a:r>
          </a:p>
          <a:p>
            <a:pPr lvl="1"/>
            <a:r>
              <a:rPr lang="en-US" dirty="0"/>
              <a:t>Will be baffling. It takes time and experience to understand/appreciate.</a:t>
            </a:r>
          </a:p>
          <a:p>
            <a:pPr lvl="1"/>
            <a:r>
              <a:rPr lang="en-US" dirty="0"/>
              <a:t>There are many, many types of keys with formal definitions.</a:t>
            </a:r>
          </a:p>
          <a:p>
            <a:pPr lvl="1"/>
            <a:r>
              <a:rPr lang="en-US" dirty="0"/>
              <a:t>I explain the formality but focus on the concepts and applications.</a:t>
            </a:r>
          </a:p>
          <a:p>
            <a:pPr lvl="1"/>
            <a:endParaRPr lang="en-US" dirty="0"/>
          </a:p>
          <a:p>
            <a:r>
              <a:rPr lang="en-US" dirty="0"/>
              <a:t>No one uses the formal, relational model. So, why do we study it?</a:t>
            </a:r>
          </a:p>
          <a:p>
            <a:pPr lvl="1"/>
            <a:r>
              <a:rPr lang="en-US" dirty="0"/>
              <a:t>Is very helpful when understanding concepts that we cover later in the course,</a:t>
            </a:r>
            <a:br>
              <a:rPr lang="en-US" dirty="0"/>
            </a:br>
            <a:r>
              <a:rPr lang="en-US" dirty="0"/>
              <a:t>especially query optimization and processing.</a:t>
            </a:r>
          </a:p>
          <a:p>
            <a:pPr lvl="1"/>
            <a:r>
              <a:rPr lang="en-US" dirty="0"/>
              <a:t>There are many realizations of the model and algebra, and understanding the foundation helps with understanding language/engine capabilities.</a:t>
            </a:r>
          </a:p>
          <a:p>
            <a:pPr lvl="1"/>
            <a:r>
              <a:rPr lang="en-US" dirty="0"/>
              <a:t>The model has helped with innovating new approaches, and you may</a:t>
            </a:r>
            <a:br>
              <a:rPr lang="en-US" dirty="0"/>
            </a:br>
            <a:r>
              <a:rPr lang="en-US" dirty="0"/>
              <a:t>innovate in data and query models in your future.</a:t>
            </a:r>
          </a:p>
        </p:txBody>
      </p:sp>
      <p:sp>
        <p:nvSpPr>
          <p:cNvPr id="3" name="Title 2">
            <a:extLst>
              <a:ext uri="{FF2B5EF4-FFF2-40B4-BE49-F238E27FC236}">
                <a16:creationId xmlns:a16="http://schemas.microsoft.com/office/drawing/2014/main" id="{575797D0-FA78-6F4D-9AE1-283A142B65ED}"/>
              </a:ext>
            </a:extLst>
          </p:cNvPr>
          <p:cNvSpPr>
            <a:spLocks noGrp="1"/>
          </p:cNvSpPr>
          <p:nvPr>
            <p:ph type="title"/>
          </p:nvPr>
        </p:nvSpPr>
        <p:spPr/>
        <p:txBody>
          <a:bodyPr/>
          <a:lstStyle/>
          <a:p>
            <a:r>
              <a:rPr lang="en-US" dirty="0"/>
              <a:t>Observations</a:t>
            </a:r>
          </a:p>
        </p:txBody>
      </p:sp>
    </p:spTree>
    <p:extLst>
      <p:ext uri="{BB962C8B-B14F-4D97-AF65-F5344CB8AC3E}">
        <p14:creationId xmlns:p14="http://schemas.microsoft.com/office/powerpoint/2010/main" val="128423457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Relational Algebra</a:t>
            </a:r>
          </a:p>
        </p:txBody>
      </p:sp>
      <p:sp>
        <p:nvSpPr>
          <p:cNvPr id="8" name="TextBox 9">
            <a:extLst>
              <a:ext uri="{FF2B5EF4-FFF2-40B4-BE49-F238E27FC236}">
                <a16:creationId xmlns:a16="http://schemas.microsoft.com/office/drawing/2014/main" id="{1EB71C94-DE7D-7242-AFF4-A292E07C58C9}"/>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44</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W4111_002_2021_1: Lecture 2: ER, Relational, SQL (II) 		© Donald F. Ferguson, 2021</a:t>
            </a:r>
            <a:endParaRPr lang="en-US" altLang="en-US" sz="800" i="1" dirty="0">
              <a:solidFill>
                <a:schemeClr val="bg1"/>
              </a:solidFill>
            </a:endParaRPr>
          </a:p>
        </p:txBody>
      </p:sp>
    </p:spTree>
    <p:extLst>
      <p:ext uri="{BB962C8B-B14F-4D97-AF65-F5344CB8AC3E}">
        <p14:creationId xmlns:p14="http://schemas.microsoft.com/office/powerpoint/2010/main" val="47363834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074" name="Rectangle 2"/>
          <p:cNvSpPr>
            <a:spLocks noGrp="1" noChangeArrowheads="1"/>
          </p:cNvSpPr>
          <p:nvPr>
            <p:ph type="title"/>
          </p:nvPr>
        </p:nvSpPr>
        <p:spPr/>
        <p:txBody>
          <a:bodyPr/>
          <a:lstStyle/>
          <a:p>
            <a:r>
              <a:rPr lang="en-US" altLang="en-US" dirty="0">
                <a:effectLst>
                  <a:outerShdw blurRad="38100" dist="38100" dir="2700000" algn="tl">
                    <a:srgbClr val="C0C0C0"/>
                  </a:outerShdw>
                </a:effectLst>
              </a:rPr>
              <a:t>Relational Query Languages</a:t>
            </a:r>
          </a:p>
        </p:txBody>
      </p:sp>
      <p:sp>
        <p:nvSpPr>
          <p:cNvPr id="11266" name="Rectangle 3"/>
          <p:cNvSpPr>
            <a:spLocks noGrp="1" noChangeArrowheads="1"/>
          </p:cNvSpPr>
          <p:nvPr>
            <p:ph type="body" idx="1"/>
          </p:nvPr>
        </p:nvSpPr>
        <p:spPr>
          <a:xfrm>
            <a:off x="1719262" y="808435"/>
            <a:ext cx="5769052" cy="2666285"/>
          </a:xfrm>
        </p:spPr>
        <p:txBody>
          <a:bodyPr/>
          <a:lstStyle/>
          <a:p>
            <a:r>
              <a:rPr lang="en-US" altLang="en-US" dirty="0"/>
              <a:t>Procedural versus non-procedural, or declarative</a:t>
            </a:r>
          </a:p>
          <a:p>
            <a:r>
              <a:rPr lang="en-US" altLang="en-US" dirty="0"/>
              <a:t>“Pure” languages:</a:t>
            </a:r>
          </a:p>
          <a:p>
            <a:pPr lvl="1"/>
            <a:r>
              <a:rPr lang="en-US" altLang="en-US" dirty="0"/>
              <a:t>Relational algebra</a:t>
            </a:r>
          </a:p>
          <a:p>
            <a:pPr lvl="1"/>
            <a:r>
              <a:rPr lang="en-US" altLang="en-US" dirty="0"/>
              <a:t>Tuple relational calculus</a:t>
            </a:r>
          </a:p>
          <a:p>
            <a:pPr lvl="1"/>
            <a:r>
              <a:rPr lang="en-US" altLang="en-US" dirty="0"/>
              <a:t>Domain relational calculus</a:t>
            </a:r>
          </a:p>
          <a:p>
            <a:r>
              <a:rPr lang="en-US" altLang="en-US" dirty="0"/>
              <a:t>The above 3 pure languages are equivalent in computing power</a:t>
            </a:r>
          </a:p>
          <a:p>
            <a:r>
              <a:rPr lang="en-US" altLang="en-US" dirty="0"/>
              <a:t>We will concentrate in this chapter on relational algebra</a:t>
            </a:r>
          </a:p>
          <a:p>
            <a:pPr lvl="1"/>
            <a:r>
              <a:rPr lang="en-US" altLang="en-US" dirty="0"/>
              <a:t>Not turning-machine equivalent</a:t>
            </a:r>
          </a:p>
          <a:p>
            <a:pPr lvl="1"/>
            <a:r>
              <a:rPr lang="en-US" altLang="en-US" dirty="0"/>
              <a:t>Consists of 6 basic operations</a:t>
            </a:r>
          </a:p>
          <a:p>
            <a:pPr lvl="1"/>
            <a:endParaRPr lang="en-US" altLang="en-US" dirty="0"/>
          </a:p>
          <a:p>
            <a:endParaRPr lang="en-US" altLang="en-US" dirty="0"/>
          </a:p>
        </p:txBody>
      </p:sp>
      <p:sp>
        <p:nvSpPr>
          <p:cNvPr id="2" name="TextBox 1">
            <a:extLst>
              <a:ext uri="{FF2B5EF4-FFF2-40B4-BE49-F238E27FC236}">
                <a16:creationId xmlns:a16="http://schemas.microsoft.com/office/drawing/2014/main" id="{2FDCDB52-3317-1B4A-9F10-0D3F41B24069}"/>
              </a:ext>
            </a:extLst>
          </p:cNvPr>
          <p:cNvSpPr txBox="1"/>
          <p:nvPr/>
        </p:nvSpPr>
        <p:spPr>
          <a:xfrm>
            <a:off x="457200" y="3562350"/>
            <a:ext cx="8483989" cy="1200329"/>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DFF Comments:</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You will sometimes see other operator, e.g. </a:t>
            </a: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sym typeface="Wingdings" pitchFamily="2" charset="2"/>
              </a:rPr>
              <a:t> Assignment.</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sym typeface="Wingdings" pitchFamily="2" charset="2"/>
              </a:rPr>
              <a:t>Relational algebra focuses on </a:t>
            </a:r>
            <a:r>
              <a:rPr kumimoji="0" lang="en-US" sz="1800" b="0" i="1" u="none" strike="noStrike" kern="1200" cap="none" spc="0" normalizeH="0" baseline="0" noProof="0" dirty="0">
                <a:ln>
                  <a:noFill/>
                </a:ln>
                <a:solidFill>
                  <a:srgbClr val="FF0000"/>
                </a:solidFill>
                <a:effectLst/>
                <a:uLnTx/>
                <a:uFillTx/>
                <a:latin typeface="Calibri" charset="0"/>
                <a:ea typeface="ＭＳ Ｐゴシック" charset="-128"/>
                <a:cs typeface="+mn-cs"/>
                <a:sym typeface="Wingdings" pitchFamily="2" charset="2"/>
              </a:rPr>
              <a:t>retrieve.</a:t>
            </a: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sym typeface="Wingdings" pitchFamily="2" charset="2"/>
              </a:rPr>
              <a:t> You can sort of do Create, Update, Delete.</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sym typeface="Wingdings" pitchFamily="2" charset="2"/>
              </a:rPr>
              <a:t>The SQL Language, which we will see, extends relational algebra.</a:t>
            </a:r>
            <a:endPar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92413664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6882" name="Rectangle 2"/>
          <p:cNvSpPr>
            <a:spLocks noGrp="1" noChangeArrowheads="1"/>
          </p:cNvSpPr>
          <p:nvPr>
            <p:ph type="title"/>
          </p:nvPr>
        </p:nvSpPr>
        <p:spPr/>
        <p:txBody>
          <a:bodyPr/>
          <a:lstStyle/>
          <a:p>
            <a:r>
              <a:rPr lang="en-US" altLang="en-US" dirty="0"/>
              <a:t>Relational Algebra</a:t>
            </a:r>
          </a:p>
        </p:txBody>
      </p:sp>
      <p:sp>
        <p:nvSpPr>
          <p:cNvPr id="7170" name="Rectangle 3"/>
          <p:cNvSpPr>
            <a:spLocks noGrp="1" noChangeArrowheads="1"/>
          </p:cNvSpPr>
          <p:nvPr>
            <p:ph type="body" idx="1"/>
          </p:nvPr>
        </p:nvSpPr>
        <p:spPr>
          <a:xfrm>
            <a:off x="1719263" y="808435"/>
            <a:ext cx="5669177" cy="3657600"/>
          </a:xfrm>
        </p:spPr>
        <p:txBody>
          <a:bodyPr/>
          <a:lstStyle/>
          <a:p>
            <a:r>
              <a:rPr lang="en-US" altLang="en-US" dirty="0"/>
              <a:t>A  procedural language consisting  of a set of operations that take one or two relations as input and produce a new relation as their result. </a:t>
            </a:r>
          </a:p>
          <a:p>
            <a:r>
              <a:rPr lang="en-US" altLang="en-US" dirty="0"/>
              <a:t>Six basic operators</a:t>
            </a:r>
          </a:p>
          <a:p>
            <a:pPr lvl="1"/>
            <a:r>
              <a:rPr lang="en-US" altLang="en-US" dirty="0"/>
              <a:t>select: </a:t>
            </a:r>
            <a:r>
              <a:rPr kumimoji="0" lang="en-US" altLang="en-US" dirty="0">
                <a:sym typeface="Symbol" panose="05050102010706020507" pitchFamily="18" charset="2"/>
              </a:rPr>
              <a:t></a:t>
            </a:r>
            <a:endParaRPr lang="en-US" altLang="en-US" dirty="0"/>
          </a:p>
          <a:p>
            <a:pPr lvl="1"/>
            <a:r>
              <a:rPr lang="en-US" altLang="en-US" dirty="0"/>
              <a:t>project: </a:t>
            </a:r>
            <a:r>
              <a:rPr lang="en-US" altLang="en-US" dirty="0">
                <a:sym typeface="Symbol" panose="05050102010706020507" pitchFamily="18" charset="2"/>
              </a:rPr>
              <a:t></a:t>
            </a:r>
            <a:endParaRPr lang="en-US" altLang="en-US" dirty="0"/>
          </a:p>
          <a:p>
            <a:pPr lvl="1"/>
            <a:r>
              <a:rPr lang="en-US" altLang="en-US" dirty="0"/>
              <a:t>union: </a:t>
            </a:r>
            <a:r>
              <a:rPr lang="en-US" altLang="en-US" dirty="0">
                <a:sym typeface="Symbol" panose="05050102010706020507" pitchFamily="18" charset="2"/>
              </a:rPr>
              <a:t></a:t>
            </a:r>
            <a:endParaRPr lang="en-US" altLang="en-US" dirty="0"/>
          </a:p>
          <a:p>
            <a:pPr lvl="1"/>
            <a:r>
              <a:rPr lang="en-US" altLang="en-US" dirty="0"/>
              <a:t>set difference: </a:t>
            </a:r>
            <a:r>
              <a:rPr lang="en-US" altLang="en-US" i="1" dirty="0"/>
              <a:t>–</a:t>
            </a:r>
            <a:r>
              <a:rPr lang="en-US" altLang="en-US" dirty="0"/>
              <a:t> </a:t>
            </a:r>
          </a:p>
          <a:p>
            <a:pPr lvl="1"/>
            <a:r>
              <a:rPr lang="en-US" altLang="en-US" dirty="0"/>
              <a:t>Cartesian product: x</a:t>
            </a:r>
          </a:p>
          <a:p>
            <a:pPr lvl="1"/>
            <a:r>
              <a:rPr lang="en-US" altLang="en-US" dirty="0"/>
              <a:t>rename: </a:t>
            </a:r>
            <a:r>
              <a:rPr lang="en-US" altLang="en-US" i="1" dirty="0">
                <a:sym typeface="Symbol" panose="05050102010706020507" pitchFamily="18" charset="2"/>
              </a:rPr>
              <a:t></a:t>
            </a:r>
          </a:p>
          <a:p>
            <a:pPr lvl="1"/>
            <a:endParaRPr lang="en-US" altLang="en-US" sz="1500" i="1" dirty="0">
              <a:sym typeface="Symbol" panose="05050102010706020507" pitchFamily="18" charset="2"/>
            </a:endParaRPr>
          </a:p>
        </p:txBody>
      </p:sp>
    </p:spTree>
    <p:extLst>
      <p:ext uri="{BB962C8B-B14F-4D97-AF65-F5344CB8AC3E}">
        <p14:creationId xmlns:p14="http://schemas.microsoft.com/office/powerpoint/2010/main" val="167263162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5058" name="Rectangle 2"/>
          <p:cNvSpPr>
            <a:spLocks noGrp="1" noChangeArrowheads="1"/>
          </p:cNvSpPr>
          <p:nvPr>
            <p:ph type="title"/>
          </p:nvPr>
        </p:nvSpPr>
        <p:spPr/>
        <p:txBody>
          <a:bodyPr/>
          <a:lstStyle/>
          <a:p>
            <a:r>
              <a:rPr lang="en-US" altLang="en-US" dirty="0"/>
              <a:t>Select Operation</a:t>
            </a:r>
          </a:p>
        </p:txBody>
      </p:sp>
      <p:sp>
        <p:nvSpPr>
          <p:cNvPr id="8194" name="Rectangle 3"/>
          <p:cNvSpPr>
            <a:spLocks noGrp="1" noChangeArrowheads="1"/>
          </p:cNvSpPr>
          <p:nvPr>
            <p:ph type="body" idx="1"/>
          </p:nvPr>
        </p:nvSpPr>
        <p:spPr>
          <a:xfrm>
            <a:off x="1717436" y="645065"/>
            <a:ext cx="5709128" cy="2512725"/>
          </a:xfrm>
        </p:spPr>
        <p:txBody>
          <a:bodyPr/>
          <a:lstStyle/>
          <a:p>
            <a:pPr>
              <a:lnSpc>
                <a:spcPct val="90000"/>
              </a:lnSpc>
              <a:tabLst>
                <a:tab pos="1244204" algn="l"/>
                <a:tab pos="2362200" algn="ctr"/>
                <a:tab pos="2569369" algn="l"/>
              </a:tabLst>
            </a:pPr>
            <a:r>
              <a:rPr lang="en-US" altLang="en-US" dirty="0"/>
              <a:t>The  </a:t>
            </a:r>
            <a:r>
              <a:rPr lang="en-US" altLang="en-US" b="1" dirty="0"/>
              <a:t>selec</a:t>
            </a:r>
            <a:r>
              <a:rPr lang="en-US" altLang="en-US" dirty="0"/>
              <a:t>t operation selects tuples that satisfy a given predicate.</a:t>
            </a:r>
          </a:p>
          <a:p>
            <a:pPr>
              <a:lnSpc>
                <a:spcPct val="90000"/>
              </a:lnSpc>
              <a:tabLst>
                <a:tab pos="1244204" algn="l"/>
                <a:tab pos="2362200" algn="ctr"/>
                <a:tab pos="2569369" algn="l"/>
              </a:tabLst>
            </a:pPr>
            <a:r>
              <a:rPr lang="en-US" altLang="en-US" dirty="0"/>
              <a:t>Notation:  </a:t>
            </a:r>
            <a:r>
              <a:rPr lang="en-US" altLang="en-US" i="1" dirty="0">
                <a:sym typeface="Symbol" panose="05050102010706020507" pitchFamily="18" charset="2"/>
              </a:rPr>
              <a:t></a:t>
            </a:r>
            <a:r>
              <a:rPr lang="en-US" altLang="en-US" dirty="0">
                <a:sym typeface="Symbol" panose="05050102010706020507" pitchFamily="18" charset="2"/>
              </a:rPr>
              <a:t> </a:t>
            </a:r>
            <a:r>
              <a:rPr lang="en-US" altLang="en-US" i="1" baseline="-25000" dirty="0">
                <a:sym typeface="Symbol" panose="05050102010706020507" pitchFamily="18" charset="2"/>
              </a:rPr>
              <a:t>p </a:t>
            </a:r>
            <a:r>
              <a:rPr lang="en-US" altLang="en-US" dirty="0">
                <a:sym typeface="Symbol" panose="05050102010706020507" pitchFamily="18" charset="2"/>
              </a:rPr>
              <a:t>(</a:t>
            </a:r>
            <a:r>
              <a:rPr lang="en-US" altLang="en-US" i="1" dirty="0">
                <a:sym typeface="Symbol" panose="05050102010706020507" pitchFamily="18" charset="2"/>
              </a:rPr>
              <a:t>r</a:t>
            </a:r>
            <a:r>
              <a:rPr lang="en-US" altLang="en-US" dirty="0">
                <a:sym typeface="Symbol" panose="05050102010706020507" pitchFamily="18" charset="2"/>
              </a:rPr>
              <a:t>)</a:t>
            </a:r>
          </a:p>
          <a:p>
            <a:pPr>
              <a:lnSpc>
                <a:spcPct val="90000"/>
              </a:lnSpc>
              <a:tabLst>
                <a:tab pos="1244204" algn="l"/>
                <a:tab pos="2362200" algn="ctr"/>
                <a:tab pos="2569369" algn="l"/>
              </a:tabLst>
            </a:pPr>
            <a:r>
              <a:rPr lang="en-US" altLang="en-US" i="1" dirty="0">
                <a:sym typeface="Symbol" panose="05050102010706020507" pitchFamily="18" charset="2"/>
              </a:rPr>
              <a:t>p</a:t>
            </a:r>
            <a:r>
              <a:rPr lang="en-US" altLang="en-US" dirty="0">
                <a:sym typeface="Symbol" panose="05050102010706020507" pitchFamily="18" charset="2"/>
              </a:rPr>
              <a:t> is called the </a:t>
            </a:r>
            <a:r>
              <a:rPr lang="en-US" altLang="en-US" b="1" dirty="0">
                <a:solidFill>
                  <a:srgbClr val="002060"/>
                </a:solidFill>
                <a:sym typeface="Symbol" panose="05050102010706020507" pitchFamily="18" charset="2"/>
              </a:rPr>
              <a:t>selection predicate</a:t>
            </a:r>
          </a:p>
          <a:p>
            <a:pPr>
              <a:lnSpc>
                <a:spcPct val="90000"/>
              </a:lnSpc>
              <a:tabLst>
                <a:tab pos="1244204" algn="l"/>
                <a:tab pos="2362200" algn="ctr"/>
                <a:tab pos="2569369" algn="l"/>
              </a:tabLst>
            </a:pPr>
            <a:r>
              <a:rPr lang="en-US" altLang="en-US" dirty="0">
                <a:sym typeface="Symbol" panose="05050102010706020507" pitchFamily="18" charset="2"/>
              </a:rPr>
              <a:t>Example: select those tuples of the </a:t>
            </a:r>
            <a:r>
              <a:rPr lang="en-US" altLang="en-US" i="1" dirty="0">
                <a:sym typeface="Symbol" panose="05050102010706020507" pitchFamily="18" charset="2"/>
              </a:rPr>
              <a:t>instructor</a:t>
            </a:r>
            <a:r>
              <a:rPr lang="en-US" altLang="en-US" dirty="0">
                <a:sym typeface="Symbol" panose="05050102010706020507" pitchFamily="18" charset="2"/>
              </a:rPr>
              <a:t>  relation where the instructor is in the “Physics” department.</a:t>
            </a:r>
          </a:p>
          <a:p>
            <a:pPr lvl="1">
              <a:lnSpc>
                <a:spcPct val="90000"/>
              </a:lnSpc>
              <a:tabLst>
                <a:tab pos="1244204" algn="l"/>
                <a:tab pos="2362200" algn="ctr"/>
                <a:tab pos="2569369" algn="l"/>
              </a:tabLst>
            </a:pPr>
            <a:r>
              <a:rPr lang="en-US" altLang="en-US" dirty="0">
                <a:sym typeface="Symbol" panose="05050102010706020507" pitchFamily="18" charset="2"/>
              </a:rPr>
              <a:t>Query</a:t>
            </a:r>
          </a:p>
          <a:p>
            <a:pPr marL="342900" lvl="1" indent="0">
              <a:lnSpc>
                <a:spcPct val="90000"/>
              </a:lnSpc>
              <a:buNone/>
              <a:tabLst>
                <a:tab pos="1244204" algn="l"/>
                <a:tab pos="2362200" algn="ctr"/>
                <a:tab pos="2569369" algn="l"/>
              </a:tabLst>
            </a:pPr>
            <a:r>
              <a:rPr lang="en-US" altLang="en-US" sz="600" dirty="0">
                <a:sym typeface="Symbol" panose="05050102010706020507" pitchFamily="18" charset="2"/>
              </a:rPr>
              <a:t> </a:t>
            </a:r>
            <a:br>
              <a:rPr lang="en-US" altLang="en-US" dirty="0">
                <a:sym typeface="Symbol" panose="05050102010706020507" pitchFamily="18" charset="2"/>
              </a:rPr>
            </a:br>
            <a:r>
              <a:rPr lang="en-US" altLang="en-US" dirty="0">
                <a:sym typeface="Symbol" panose="05050102010706020507" pitchFamily="18" charset="2"/>
              </a:rPr>
              <a:t>  	</a:t>
            </a:r>
            <a:r>
              <a:rPr lang="en-US" altLang="en-US" sz="1425" i="1" dirty="0">
                <a:sym typeface="Symbol" panose="05050102010706020507" pitchFamily="18" charset="2"/>
              </a:rPr>
              <a:t></a:t>
            </a:r>
            <a:r>
              <a:rPr lang="en-US" altLang="en-US" sz="1425" dirty="0">
                <a:sym typeface="Symbol" panose="05050102010706020507" pitchFamily="18" charset="2"/>
              </a:rPr>
              <a:t> </a:t>
            </a:r>
            <a:r>
              <a:rPr lang="en-US" altLang="en-US" sz="1425" i="1" baseline="-25000" dirty="0">
                <a:sym typeface="Symbol" panose="05050102010706020507" pitchFamily="18" charset="2"/>
              </a:rPr>
              <a:t>dept_name=</a:t>
            </a:r>
            <a:r>
              <a:rPr lang="ja-JP" altLang="en-US" sz="1425" i="1" baseline="-25000" dirty="0">
                <a:sym typeface="Symbol" panose="05050102010706020507" pitchFamily="18" charset="2"/>
              </a:rPr>
              <a:t>“</a:t>
            </a:r>
            <a:r>
              <a:rPr lang="en-US" altLang="ja-JP" sz="1425" i="1" baseline="-25000" dirty="0">
                <a:sym typeface="Symbol" panose="05050102010706020507" pitchFamily="18" charset="2"/>
              </a:rPr>
              <a:t>Physics” </a:t>
            </a:r>
            <a:r>
              <a:rPr lang="en-US" altLang="ja-JP" dirty="0">
                <a:sym typeface="Symbol" panose="05050102010706020507" pitchFamily="18" charset="2"/>
              </a:rPr>
              <a:t>(</a:t>
            </a:r>
            <a:r>
              <a:rPr lang="en-US" altLang="ja-JP" i="1" dirty="0">
                <a:sym typeface="Symbol" panose="05050102010706020507" pitchFamily="18" charset="2"/>
              </a:rPr>
              <a:t>instructor</a:t>
            </a:r>
            <a:r>
              <a:rPr lang="en-US" altLang="ja-JP" dirty="0">
                <a:sym typeface="Symbol" panose="05050102010706020507" pitchFamily="18" charset="2"/>
              </a:rPr>
              <a:t>)</a:t>
            </a:r>
          </a:p>
          <a:p>
            <a:pPr lvl="1">
              <a:lnSpc>
                <a:spcPct val="90000"/>
              </a:lnSpc>
              <a:buNone/>
              <a:tabLst>
                <a:tab pos="1244204" algn="l"/>
                <a:tab pos="2362200" algn="ctr"/>
                <a:tab pos="2569369" algn="l"/>
              </a:tabLst>
            </a:pPr>
            <a:r>
              <a:rPr lang="en-US" altLang="en-US" sz="600" dirty="0">
                <a:sym typeface="Symbol" panose="05050102010706020507" pitchFamily="18" charset="2"/>
              </a:rPr>
              <a:t> </a:t>
            </a:r>
          </a:p>
          <a:p>
            <a:pPr lvl="1">
              <a:lnSpc>
                <a:spcPct val="90000"/>
              </a:lnSpc>
              <a:tabLst>
                <a:tab pos="1244204" algn="l"/>
                <a:tab pos="2362200" algn="ctr"/>
                <a:tab pos="2569369" algn="l"/>
              </a:tabLst>
            </a:pPr>
            <a:r>
              <a:rPr lang="en-US" altLang="en-US" dirty="0">
                <a:sym typeface="Symbol" panose="05050102010706020507" pitchFamily="18" charset="2"/>
              </a:rPr>
              <a:t>Result</a:t>
            </a:r>
          </a:p>
        </p:txBody>
      </p:sp>
      <p:pic>
        <p:nvPicPr>
          <p:cNvPr id="31746" name="Picture 2" descr="C:\Users\as668\Desktop\2_10.jpg"/>
          <p:cNvPicPr>
            <a:picLocks noChangeAspect="1" noChangeArrowheads="1"/>
          </p:cNvPicPr>
          <p:nvPr/>
        </p:nvPicPr>
        <p:blipFill>
          <a:blip r:embed="rId3" cstate="print"/>
          <a:srcRect/>
          <a:stretch>
            <a:fillRect/>
          </a:stretch>
        </p:blipFill>
        <p:spPr bwMode="auto">
          <a:xfrm>
            <a:off x="5715000" y="3486150"/>
            <a:ext cx="3175691" cy="662320"/>
          </a:xfrm>
          <a:prstGeom prst="rect">
            <a:avLst/>
          </a:prstGeom>
          <a:noFill/>
        </p:spPr>
      </p:pic>
      <p:pic>
        <p:nvPicPr>
          <p:cNvPr id="2" name="Picture 1">
            <a:extLst>
              <a:ext uri="{FF2B5EF4-FFF2-40B4-BE49-F238E27FC236}">
                <a16:creationId xmlns:a16="http://schemas.microsoft.com/office/drawing/2014/main" id="{330D932D-BD07-384D-9A4B-FCBC7BB78AD6}"/>
              </a:ext>
            </a:extLst>
          </p:cNvPr>
          <p:cNvPicPr>
            <a:picLocks noChangeAspect="1"/>
          </p:cNvPicPr>
          <p:nvPr/>
        </p:nvPicPr>
        <p:blipFill>
          <a:blip r:embed="rId4"/>
          <a:stretch>
            <a:fillRect/>
          </a:stretch>
        </p:blipFill>
        <p:spPr>
          <a:xfrm>
            <a:off x="540937" y="2876550"/>
            <a:ext cx="2287087" cy="2012950"/>
          </a:xfrm>
          <a:prstGeom prst="rect">
            <a:avLst/>
          </a:prstGeom>
        </p:spPr>
      </p:pic>
      <p:sp>
        <p:nvSpPr>
          <p:cNvPr id="3" name="Right Arrow 2">
            <a:extLst>
              <a:ext uri="{FF2B5EF4-FFF2-40B4-BE49-F238E27FC236}">
                <a16:creationId xmlns:a16="http://schemas.microsoft.com/office/drawing/2014/main" id="{6A9BDB24-939B-F240-AF1E-EE82805D34B2}"/>
              </a:ext>
            </a:extLst>
          </p:cNvPr>
          <p:cNvSpPr/>
          <p:nvPr/>
        </p:nvSpPr>
        <p:spPr bwMode="auto">
          <a:xfrm>
            <a:off x="2828024" y="3486150"/>
            <a:ext cx="2810776" cy="609600"/>
          </a:xfrm>
          <a:prstGeom prst="rightArrow">
            <a:avLst/>
          </a:prstGeom>
          <a:solidFill>
            <a:srgbClr val="0070C0"/>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Helvetica" charset="0"/>
            </a:endParaRPr>
          </a:p>
        </p:txBody>
      </p:sp>
      <p:sp>
        <p:nvSpPr>
          <p:cNvPr id="4" name="Rectangle 3">
            <a:extLst>
              <a:ext uri="{FF2B5EF4-FFF2-40B4-BE49-F238E27FC236}">
                <a16:creationId xmlns:a16="http://schemas.microsoft.com/office/drawing/2014/main" id="{BCE90EE5-3CFF-3446-8D50-EC6A7C7139B9}"/>
              </a:ext>
            </a:extLst>
          </p:cNvPr>
          <p:cNvSpPr/>
          <p:nvPr/>
        </p:nvSpPr>
        <p:spPr>
          <a:xfrm>
            <a:off x="2667000" y="3175034"/>
            <a:ext cx="2839175" cy="341632"/>
          </a:xfrm>
          <a:prstGeom prst="rect">
            <a:avLst/>
          </a:prstGeom>
        </p:spPr>
        <p:txBody>
          <a:bodyPr wrap="none">
            <a:spAutoFit/>
          </a:bodyPr>
          <a:lstStyle/>
          <a:p>
            <a:pPr marL="342900" lvl="1" indent="0">
              <a:lnSpc>
                <a:spcPct val="90000"/>
              </a:lnSpc>
              <a:buNone/>
              <a:tabLst>
                <a:tab pos="1244204" algn="l"/>
                <a:tab pos="2362200" algn="ctr"/>
                <a:tab pos="2569369" algn="l"/>
              </a:tabLst>
            </a:pPr>
            <a:r>
              <a:rPr lang="en-US" altLang="en-US" sz="1425" i="1" dirty="0">
                <a:sym typeface="Symbol" panose="05050102010706020507" pitchFamily="18" charset="2"/>
              </a:rPr>
              <a:t></a:t>
            </a:r>
            <a:r>
              <a:rPr lang="en-US" altLang="en-US" sz="1425" dirty="0">
                <a:sym typeface="Symbol" panose="05050102010706020507" pitchFamily="18" charset="2"/>
              </a:rPr>
              <a:t> </a:t>
            </a:r>
            <a:r>
              <a:rPr lang="en-US" altLang="en-US" sz="1425" i="1" baseline="-25000" dirty="0" err="1">
                <a:sym typeface="Symbol" panose="05050102010706020507" pitchFamily="18" charset="2"/>
              </a:rPr>
              <a:t>dept_name</a:t>
            </a:r>
            <a:r>
              <a:rPr lang="en-US" altLang="en-US" sz="1425" i="1" baseline="-25000" dirty="0">
                <a:sym typeface="Symbol" panose="05050102010706020507" pitchFamily="18" charset="2"/>
              </a:rPr>
              <a:t>=</a:t>
            </a:r>
            <a:r>
              <a:rPr lang="ja-JP" altLang="en-US" sz="1425" i="1" baseline="-25000">
                <a:sym typeface="Symbol" panose="05050102010706020507" pitchFamily="18" charset="2"/>
              </a:rPr>
              <a:t>“</a:t>
            </a:r>
            <a:r>
              <a:rPr lang="en-US" altLang="ja-JP" sz="1425" i="1" baseline="-25000" dirty="0">
                <a:sym typeface="Symbol" panose="05050102010706020507" pitchFamily="18" charset="2"/>
              </a:rPr>
              <a:t>Physics” </a:t>
            </a:r>
            <a:r>
              <a:rPr lang="en-US" altLang="ja-JP" dirty="0">
                <a:sym typeface="Symbol" panose="05050102010706020507" pitchFamily="18" charset="2"/>
              </a:rPr>
              <a:t>(</a:t>
            </a:r>
            <a:r>
              <a:rPr lang="en-US" altLang="ja-JP" i="1" dirty="0">
                <a:sym typeface="Symbol" panose="05050102010706020507" pitchFamily="18" charset="2"/>
              </a:rPr>
              <a:t>instructor</a:t>
            </a:r>
            <a:r>
              <a:rPr lang="en-US" altLang="ja-JP" dirty="0">
                <a:sym typeface="Symbol" panose="05050102010706020507" pitchFamily="18" charset="2"/>
              </a:rPr>
              <a:t>)</a:t>
            </a:r>
          </a:p>
        </p:txBody>
      </p:sp>
    </p:spTree>
    <p:extLst>
      <p:ext uri="{BB962C8B-B14F-4D97-AF65-F5344CB8AC3E}">
        <p14:creationId xmlns:p14="http://schemas.microsoft.com/office/powerpoint/2010/main" val="44037317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5058" name="Rectangle 2"/>
          <p:cNvSpPr>
            <a:spLocks noGrp="1" noChangeArrowheads="1"/>
          </p:cNvSpPr>
          <p:nvPr>
            <p:ph type="title"/>
          </p:nvPr>
        </p:nvSpPr>
        <p:spPr/>
        <p:txBody>
          <a:bodyPr/>
          <a:lstStyle/>
          <a:p>
            <a:r>
              <a:rPr lang="en-US" altLang="en-US" dirty="0"/>
              <a:t>Select Operation (Cont.)</a:t>
            </a:r>
          </a:p>
        </p:txBody>
      </p:sp>
      <p:sp>
        <p:nvSpPr>
          <p:cNvPr id="8194" name="Rectangle 3"/>
          <p:cNvSpPr>
            <a:spLocks noGrp="1" noChangeArrowheads="1"/>
          </p:cNvSpPr>
          <p:nvPr>
            <p:ph type="body" idx="1"/>
          </p:nvPr>
        </p:nvSpPr>
        <p:spPr>
          <a:xfrm>
            <a:off x="1719263" y="854155"/>
            <a:ext cx="5742419" cy="3608117"/>
          </a:xfrm>
        </p:spPr>
        <p:txBody>
          <a:bodyPr/>
          <a:lstStyle/>
          <a:p>
            <a:pPr>
              <a:lnSpc>
                <a:spcPct val="90000"/>
              </a:lnSpc>
              <a:tabLst>
                <a:tab pos="1244204" algn="l"/>
                <a:tab pos="2362200" algn="ctr"/>
                <a:tab pos="2569369" algn="l"/>
              </a:tabLst>
            </a:pPr>
            <a:r>
              <a:rPr lang="en-US" altLang="en-US" dirty="0">
                <a:sym typeface="Symbol" panose="05050102010706020507" pitchFamily="18" charset="2"/>
              </a:rPr>
              <a:t>We allow comparisons using </a:t>
            </a:r>
          </a:p>
          <a:p>
            <a:pPr>
              <a:lnSpc>
                <a:spcPct val="90000"/>
              </a:lnSpc>
              <a:buNone/>
              <a:tabLst>
                <a:tab pos="1244204" algn="l"/>
                <a:tab pos="2362200" algn="ctr"/>
                <a:tab pos="2569369" algn="l"/>
              </a:tabLst>
            </a:pPr>
            <a:r>
              <a:rPr lang="en-US" altLang="en-US" dirty="0">
                <a:sym typeface="Symbol" panose="05050102010706020507" pitchFamily="18" charset="2"/>
              </a:rPr>
              <a:t>                     =, , &gt;, . &lt;. </a:t>
            </a:r>
          </a:p>
          <a:p>
            <a:pPr>
              <a:lnSpc>
                <a:spcPct val="90000"/>
              </a:lnSpc>
              <a:buNone/>
              <a:tabLst>
                <a:tab pos="1244204" algn="l"/>
                <a:tab pos="2362200" algn="ctr"/>
                <a:tab pos="2569369" algn="l"/>
              </a:tabLst>
            </a:pPr>
            <a:r>
              <a:rPr lang="en-US" altLang="en-US" dirty="0">
                <a:sym typeface="Symbol" panose="05050102010706020507" pitchFamily="18" charset="2"/>
              </a:rPr>
              <a:t>       in the selection predicate. </a:t>
            </a:r>
          </a:p>
          <a:p>
            <a:pPr>
              <a:lnSpc>
                <a:spcPct val="90000"/>
              </a:lnSpc>
              <a:tabLst>
                <a:tab pos="1244204" algn="l"/>
                <a:tab pos="2362200" algn="ctr"/>
                <a:tab pos="2569369" algn="l"/>
              </a:tabLst>
            </a:pPr>
            <a:r>
              <a:rPr lang="en-US" altLang="en-US" dirty="0">
                <a:sym typeface="Symbol" panose="05050102010706020507" pitchFamily="18" charset="2"/>
              </a:rPr>
              <a:t>We can combine several predicates into a larger predicate by using the connectives:</a:t>
            </a:r>
          </a:p>
          <a:p>
            <a:pPr>
              <a:lnSpc>
                <a:spcPct val="90000"/>
              </a:lnSpc>
              <a:buNone/>
              <a:tabLst>
                <a:tab pos="1244204" algn="l"/>
                <a:tab pos="2362200" algn="ctr"/>
                <a:tab pos="2569369" algn="l"/>
              </a:tabLst>
            </a:pPr>
            <a:r>
              <a:rPr lang="en-US" altLang="en-US" dirty="0">
                <a:sym typeface="Symbol" panose="05050102010706020507" pitchFamily="18" charset="2"/>
              </a:rPr>
              <a:t>                    (</a:t>
            </a:r>
            <a:r>
              <a:rPr lang="en-US" altLang="en-US" b="1" dirty="0">
                <a:sym typeface="Symbol" panose="05050102010706020507" pitchFamily="18" charset="2"/>
              </a:rPr>
              <a:t>and</a:t>
            </a:r>
            <a:r>
              <a:rPr lang="en-US" altLang="en-US" dirty="0">
                <a:sym typeface="Symbol" panose="05050102010706020507" pitchFamily="18" charset="2"/>
              </a:rPr>
              <a:t>),  (</a:t>
            </a:r>
            <a:r>
              <a:rPr lang="en-US" altLang="en-US" b="1" dirty="0">
                <a:sym typeface="Symbol" panose="05050102010706020507" pitchFamily="18" charset="2"/>
              </a:rPr>
              <a:t>or</a:t>
            </a:r>
            <a:r>
              <a:rPr lang="en-US" altLang="en-US" dirty="0">
                <a:sym typeface="Symbol" panose="05050102010706020507" pitchFamily="18" charset="2"/>
              </a:rPr>
              <a:t>),  (</a:t>
            </a:r>
            <a:r>
              <a:rPr lang="en-US" altLang="en-US" b="1" dirty="0">
                <a:sym typeface="Symbol" panose="05050102010706020507" pitchFamily="18" charset="2"/>
              </a:rPr>
              <a:t>not</a:t>
            </a:r>
            <a:r>
              <a:rPr lang="en-US" altLang="en-US" dirty="0">
                <a:sym typeface="Symbol" panose="05050102010706020507" pitchFamily="18" charset="2"/>
              </a:rPr>
              <a:t>)</a:t>
            </a:r>
          </a:p>
          <a:p>
            <a:pPr>
              <a:lnSpc>
                <a:spcPct val="90000"/>
              </a:lnSpc>
              <a:tabLst>
                <a:tab pos="1244204" algn="l"/>
                <a:tab pos="2362200" algn="ctr"/>
                <a:tab pos="2569369" algn="l"/>
              </a:tabLst>
            </a:pPr>
            <a:r>
              <a:rPr lang="en-US" altLang="en-US" dirty="0">
                <a:sym typeface="Symbol" panose="05050102010706020507" pitchFamily="18" charset="2"/>
              </a:rPr>
              <a:t>Example: Find the instructors in Physics with a salary greater $90,000, we write:</a:t>
            </a:r>
          </a:p>
          <a:p>
            <a:pPr marL="0" indent="0">
              <a:lnSpc>
                <a:spcPct val="90000"/>
              </a:lnSpc>
              <a:buNone/>
              <a:tabLst>
                <a:tab pos="1244204" algn="l"/>
                <a:tab pos="2362200" algn="ctr"/>
                <a:tab pos="2569369" algn="l"/>
              </a:tabLst>
            </a:pPr>
            <a:r>
              <a:rPr lang="en-US" altLang="en-US" sz="600" dirty="0">
                <a:sym typeface="Symbol" panose="05050102010706020507" pitchFamily="18" charset="2"/>
              </a:rPr>
              <a:t> </a:t>
            </a:r>
            <a:br>
              <a:rPr lang="en-US" altLang="en-US" dirty="0">
                <a:sym typeface="Symbol" panose="05050102010706020507" pitchFamily="18" charset="2"/>
              </a:rPr>
            </a:br>
            <a:r>
              <a:rPr lang="en-US" altLang="en-US" dirty="0">
                <a:sym typeface="Symbol" panose="05050102010706020507" pitchFamily="18" charset="2"/>
              </a:rPr>
              <a:t>          </a:t>
            </a:r>
            <a:r>
              <a:rPr lang="en-US" altLang="en-US" i="1" dirty="0">
                <a:sym typeface="Symbol" panose="05050102010706020507" pitchFamily="18" charset="2"/>
              </a:rPr>
              <a:t></a:t>
            </a:r>
            <a:r>
              <a:rPr lang="en-US" altLang="en-US" dirty="0">
                <a:sym typeface="Symbol" panose="05050102010706020507" pitchFamily="18" charset="2"/>
              </a:rPr>
              <a:t> </a:t>
            </a:r>
            <a:r>
              <a:rPr lang="en-US" altLang="en-US" i="1" baseline="-25000" dirty="0">
                <a:sym typeface="Symbol" panose="05050102010706020507" pitchFamily="18" charset="2"/>
              </a:rPr>
              <a:t>dept_name=</a:t>
            </a:r>
            <a:r>
              <a:rPr lang="ja-JP" altLang="en-US" i="1" baseline="-25000" dirty="0">
                <a:sym typeface="Symbol" panose="05050102010706020507" pitchFamily="18" charset="2"/>
              </a:rPr>
              <a:t>“</a:t>
            </a:r>
            <a:r>
              <a:rPr lang="en-US" altLang="ja-JP" i="1" baseline="-25000" dirty="0">
                <a:sym typeface="Symbol" panose="05050102010706020507" pitchFamily="18" charset="2"/>
              </a:rPr>
              <a:t>Physics</a:t>
            </a:r>
            <a:r>
              <a:rPr lang="ja-JP" altLang="en-US" i="1" baseline="-25000" dirty="0">
                <a:sym typeface="Symbol" panose="05050102010706020507" pitchFamily="18" charset="2"/>
              </a:rPr>
              <a:t>” </a:t>
            </a:r>
            <a:r>
              <a:rPr lang="en-US" altLang="en-US" dirty="0">
                <a:sym typeface="Symbol" panose="05050102010706020507" pitchFamily="18" charset="2"/>
              </a:rPr>
              <a:t></a:t>
            </a:r>
            <a:r>
              <a:rPr lang="ja-JP" altLang="en-US" i="1" baseline="-25000" dirty="0">
                <a:sym typeface="Symbol" panose="05050102010706020507" pitchFamily="18" charset="2"/>
              </a:rPr>
              <a:t> </a:t>
            </a:r>
            <a:r>
              <a:rPr lang="en-US" altLang="ja-JP" i="1" baseline="-25000" dirty="0">
                <a:sym typeface="Symbol" panose="05050102010706020507" pitchFamily="18" charset="2"/>
              </a:rPr>
              <a:t>salary </a:t>
            </a:r>
            <a:r>
              <a:rPr lang="en-US" altLang="ja-JP" i="1" dirty="0">
                <a:sym typeface="Symbol" panose="05050102010706020507" pitchFamily="18" charset="2"/>
              </a:rPr>
              <a:t>&gt; 90,000 </a:t>
            </a:r>
            <a:r>
              <a:rPr lang="en-US" altLang="ja-JP" dirty="0">
                <a:sym typeface="Symbol" panose="05050102010706020507" pitchFamily="18" charset="2"/>
              </a:rPr>
              <a:t>(</a:t>
            </a:r>
            <a:r>
              <a:rPr lang="en-US" altLang="ja-JP" i="1" dirty="0">
                <a:sym typeface="Symbol" panose="05050102010706020507" pitchFamily="18" charset="2"/>
              </a:rPr>
              <a:t>instructor</a:t>
            </a:r>
            <a:r>
              <a:rPr lang="en-US" altLang="ja-JP" dirty="0">
                <a:sym typeface="Symbol" panose="05050102010706020507" pitchFamily="18" charset="2"/>
              </a:rPr>
              <a:t>)</a:t>
            </a:r>
          </a:p>
          <a:p>
            <a:pPr marL="0" indent="0">
              <a:lnSpc>
                <a:spcPct val="90000"/>
              </a:lnSpc>
              <a:buNone/>
              <a:tabLst>
                <a:tab pos="1244204" algn="l"/>
                <a:tab pos="2362200" algn="ctr"/>
                <a:tab pos="2569369" algn="l"/>
              </a:tabLst>
            </a:pPr>
            <a:r>
              <a:rPr lang="en-US" altLang="ja-JP" sz="600" i="1" dirty="0">
                <a:sym typeface="Symbol" panose="05050102010706020507" pitchFamily="18" charset="2"/>
              </a:rPr>
              <a:t> </a:t>
            </a:r>
          </a:p>
          <a:p>
            <a:pPr>
              <a:lnSpc>
                <a:spcPct val="90000"/>
              </a:lnSpc>
              <a:tabLst>
                <a:tab pos="1244204" algn="l"/>
                <a:tab pos="2362200" algn="ctr"/>
                <a:tab pos="2569369" algn="l"/>
              </a:tabLst>
            </a:pPr>
            <a:r>
              <a:rPr lang="en-US" altLang="en-US" dirty="0">
                <a:sym typeface="Symbol" panose="05050102010706020507" pitchFamily="18" charset="2"/>
              </a:rPr>
              <a:t>Then select predicate may  include comparisons between two attributes. </a:t>
            </a:r>
          </a:p>
          <a:p>
            <a:pPr lvl="1">
              <a:lnSpc>
                <a:spcPct val="90000"/>
              </a:lnSpc>
              <a:tabLst>
                <a:tab pos="1244204" algn="l"/>
                <a:tab pos="2362200" algn="ctr"/>
                <a:tab pos="2569369" algn="l"/>
              </a:tabLst>
            </a:pPr>
            <a:r>
              <a:rPr lang="en-US" altLang="en-US" dirty="0">
                <a:sym typeface="Symbol" panose="05050102010706020507" pitchFamily="18" charset="2"/>
              </a:rPr>
              <a:t>Example, find all departments whose name is the same as their building name:</a:t>
            </a:r>
          </a:p>
          <a:p>
            <a:pPr lvl="1">
              <a:lnSpc>
                <a:spcPct val="90000"/>
              </a:lnSpc>
              <a:tabLst>
                <a:tab pos="1244204" algn="l"/>
                <a:tab pos="2362200" algn="ctr"/>
                <a:tab pos="2569369" algn="l"/>
              </a:tabLst>
            </a:pPr>
            <a:r>
              <a:rPr lang="en-US" altLang="en-US" i="1" dirty="0">
                <a:sym typeface="Symbol" panose="05050102010706020507" pitchFamily="18" charset="2"/>
              </a:rPr>
              <a:t> </a:t>
            </a:r>
            <a:r>
              <a:rPr lang="en-US" altLang="en-US" sz="1425" i="1" dirty="0">
                <a:sym typeface="Symbol" panose="05050102010706020507" pitchFamily="18" charset="2"/>
              </a:rPr>
              <a:t></a:t>
            </a:r>
            <a:r>
              <a:rPr lang="en-US" altLang="en-US" sz="1425" dirty="0">
                <a:sym typeface="Symbol" panose="05050102010706020507" pitchFamily="18" charset="2"/>
              </a:rPr>
              <a:t> </a:t>
            </a:r>
            <a:r>
              <a:rPr lang="en-US" altLang="en-US" sz="1425" i="1" baseline="-25000" dirty="0">
                <a:sym typeface="Symbol" panose="05050102010706020507" pitchFamily="18" charset="2"/>
              </a:rPr>
              <a:t>dept_name=</a:t>
            </a:r>
            <a:r>
              <a:rPr lang="en-US" altLang="ja-JP" sz="1425" i="1" baseline="-25000" dirty="0">
                <a:sym typeface="Symbol" panose="05050102010706020507" pitchFamily="18" charset="2"/>
              </a:rPr>
              <a:t>building</a:t>
            </a:r>
            <a:r>
              <a:rPr lang="en-US" altLang="ja-JP" sz="1425" i="1" dirty="0">
                <a:sym typeface="Symbol" panose="05050102010706020507" pitchFamily="18" charset="2"/>
              </a:rPr>
              <a:t> </a:t>
            </a:r>
            <a:r>
              <a:rPr lang="ja-JP" altLang="en-US" sz="1425" i="1" baseline="-25000" dirty="0">
                <a:sym typeface="Symbol" panose="05050102010706020507" pitchFamily="18" charset="2"/>
              </a:rPr>
              <a:t> </a:t>
            </a:r>
            <a:r>
              <a:rPr lang="en-US" altLang="ja-JP" dirty="0">
                <a:sym typeface="Symbol" panose="05050102010706020507" pitchFamily="18" charset="2"/>
              </a:rPr>
              <a:t>(</a:t>
            </a:r>
            <a:r>
              <a:rPr lang="en-US" altLang="ja-JP" i="1" dirty="0">
                <a:sym typeface="Symbol" panose="05050102010706020507" pitchFamily="18" charset="2"/>
              </a:rPr>
              <a:t>department</a:t>
            </a:r>
            <a:r>
              <a:rPr lang="en-US" altLang="ja-JP" dirty="0">
                <a:sym typeface="Symbol" panose="05050102010706020507" pitchFamily="18" charset="2"/>
              </a:rPr>
              <a:t>)</a:t>
            </a:r>
            <a:endParaRPr lang="en-US" altLang="en-US" dirty="0">
              <a:sym typeface="Symbol" panose="05050102010706020507" pitchFamily="18" charset="2"/>
            </a:endParaRPr>
          </a:p>
        </p:txBody>
      </p:sp>
    </p:spTree>
    <p:extLst>
      <p:ext uri="{BB962C8B-B14F-4D97-AF65-F5344CB8AC3E}">
        <p14:creationId xmlns:p14="http://schemas.microsoft.com/office/powerpoint/2010/main" val="426248899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7106" name="Rectangle 2"/>
          <p:cNvSpPr>
            <a:spLocks noGrp="1" noChangeArrowheads="1"/>
          </p:cNvSpPr>
          <p:nvPr>
            <p:ph type="title"/>
          </p:nvPr>
        </p:nvSpPr>
        <p:spPr/>
        <p:txBody>
          <a:bodyPr/>
          <a:lstStyle/>
          <a:p>
            <a:r>
              <a:rPr lang="en-US" altLang="en-US" dirty="0"/>
              <a:t>Project Operation</a:t>
            </a:r>
          </a:p>
        </p:txBody>
      </p:sp>
      <p:sp>
        <p:nvSpPr>
          <p:cNvPr id="1026" name="Rectangle 3"/>
          <p:cNvSpPr>
            <a:spLocks noGrp="1" noChangeArrowheads="1"/>
          </p:cNvSpPr>
          <p:nvPr>
            <p:ph type="body" idx="1"/>
          </p:nvPr>
        </p:nvSpPr>
        <p:spPr>
          <a:xfrm>
            <a:off x="1719263" y="808435"/>
            <a:ext cx="5762394" cy="3657600"/>
          </a:xfrm>
        </p:spPr>
        <p:txBody>
          <a:bodyPr/>
          <a:lstStyle/>
          <a:p>
            <a:pPr>
              <a:lnSpc>
                <a:spcPct val="120000"/>
              </a:lnSpc>
              <a:tabLst>
                <a:tab pos="2443163" algn="ctr"/>
              </a:tabLst>
            </a:pPr>
            <a:r>
              <a:rPr lang="en-US" altLang="en-US" dirty="0"/>
              <a:t>A unary operation that returns its argument relation, with certain attributes left out.  </a:t>
            </a:r>
          </a:p>
          <a:p>
            <a:pPr>
              <a:lnSpc>
                <a:spcPct val="120000"/>
              </a:lnSpc>
              <a:tabLst>
                <a:tab pos="2443163" algn="ctr"/>
              </a:tabLst>
            </a:pPr>
            <a:r>
              <a:rPr lang="en-US" altLang="en-US" dirty="0"/>
              <a:t>Notation:</a:t>
            </a:r>
          </a:p>
          <a:p>
            <a:pPr>
              <a:lnSpc>
                <a:spcPct val="120000"/>
              </a:lnSpc>
              <a:buNone/>
              <a:tabLst>
                <a:tab pos="2443163" algn="ctr"/>
              </a:tabLst>
            </a:pPr>
            <a:r>
              <a:rPr lang="en-US" altLang="en-US" dirty="0">
                <a:sym typeface="Symbol" panose="05050102010706020507" pitchFamily="18" charset="2"/>
              </a:rPr>
              <a:t>                   </a:t>
            </a:r>
            <a:r>
              <a:rPr lang="en-US" altLang="en-US" i="1" baseline="-25000" dirty="0">
                <a:sym typeface="Symbol" panose="05050102010706020507" pitchFamily="18" charset="2"/>
              </a:rPr>
              <a:t>A</a:t>
            </a:r>
            <a:r>
              <a:rPr lang="en-US" altLang="en-US" i="1" baseline="-50000" dirty="0">
                <a:sym typeface="Symbol" panose="05050102010706020507" pitchFamily="18" charset="2"/>
              </a:rPr>
              <a:t>1</a:t>
            </a:r>
            <a:r>
              <a:rPr lang="en-US" altLang="en-US" i="1" baseline="-25000" dirty="0">
                <a:sym typeface="Symbol" panose="05050102010706020507" pitchFamily="18" charset="2"/>
              </a:rPr>
              <a:t>,A</a:t>
            </a:r>
            <a:r>
              <a:rPr lang="en-US" altLang="en-US" i="1" baseline="-50000" dirty="0">
                <a:sym typeface="Symbol" panose="05050102010706020507" pitchFamily="18" charset="2"/>
              </a:rPr>
              <a:t>2</a:t>
            </a:r>
            <a:r>
              <a:rPr lang="en-US" altLang="en-US" i="1" baseline="-25000" dirty="0">
                <a:sym typeface="Symbol" panose="05050102010706020507" pitchFamily="18" charset="2"/>
              </a:rPr>
              <a:t>,A</a:t>
            </a:r>
            <a:r>
              <a:rPr lang="en-US" altLang="en-US" i="1" baseline="-50000" dirty="0">
                <a:sym typeface="Symbol" panose="05050102010706020507" pitchFamily="18" charset="2"/>
              </a:rPr>
              <a:t>3</a:t>
            </a:r>
            <a:r>
              <a:rPr lang="en-US" altLang="en-US" i="1" baseline="-25000" dirty="0">
                <a:sym typeface="Symbol" panose="05050102010706020507" pitchFamily="18" charset="2"/>
              </a:rPr>
              <a:t> ….</a:t>
            </a:r>
            <a:r>
              <a:rPr lang="en-US" altLang="en-US" i="1" baseline="-25000" dirty="0" err="1">
                <a:sym typeface="Symbol" panose="05050102010706020507" pitchFamily="18" charset="2"/>
              </a:rPr>
              <a:t>A</a:t>
            </a:r>
            <a:r>
              <a:rPr lang="en-US" altLang="en-US" i="1" baseline="-50000" dirty="0" err="1">
                <a:sym typeface="Symbol" panose="05050102010706020507" pitchFamily="18" charset="2"/>
              </a:rPr>
              <a:t>k</a:t>
            </a:r>
            <a:r>
              <a:rPr lang="en-US" altLang="en-US" i="1" baseline="-25000" dirty="0">
                <a:sym typeface="Symbol" panose="05050102010706020507" pitchFamily="18" charset="2"/>
              </a:rPr>
              <a:t> </a:t>
            </a:r>
            <a:r>
              <a:rPr lang="en-US" altLang="en-US" baseline="-25000" dirty="0"/>
              <a:t> </a:t>
            </a:r>
            <a:r>
              <a:rPr lang="en-US" altLang="en-US" dirty="0"/>
              <a:t>(</a:t>
            </a:r>
            <a:r>
              <a:rPr lang="en-US" altLang="en-US" i="1" dirty="0"/>
              <a:t>r</a:t>
            </a:r>
            <a:r>
              <a:rPr lang="en-US" altLang="ja-JP" dirty="0">
                <a:sym typeface="Symbol" panose="05050102010706020507" pitchFamily="18" charset="2"/>
              </a:rPr>
              <a:t>)</a:t>
            </a:r>
            <a:r>
              <a:rPr lang="en-US" altLang="en-US" dirty="0">
                <a:solidFill>
                  <a:schemeClr val="bg1">
                    <a:lumMod val="50000"/>
                  </a:schemeClr>
                </a:solidFill>
              </a:rPr>
              <a:t>	</a:t>
            </a:r>
          </a:p>
          <a:p>
            <a:pPr>
              <a:lnSpc>
                <a:spcPct val="120000"/>
              </a:lnSpc>
              <a:buNone/>
              <a:tabLst>
                <a:tab pos="2443163" algn="ctr"/>
              </a:tabLst>
            </a:pPr>
            <a:r>
              <a:rPr lang="en-US" altLang="en-US" dirty="0"/>
              <a:t>	where </a:t>
            </a:r>
            <a:r>
              <a:rPr lang="en-US" altLang="en-US" i="1" dirty="0"/>
              <a:t>A</a:t>
            </a:r>
            <a:r>
              <a:rPr lang="en-US" altLang="en-US" i="1" baseline="-25000" dirty="0"/>
              <a:t>1</a:t>
            </a:r>
            <a:r>
              <a:rPr lang="en-US" altLang="en-US" i="1" dirty="0"/>
              <a:t>, A</a:t>
            </a:r>
            <a:r>
              <a:rPr lang="en-US" altLang="en-US" i="1" baseline="-25000" dirty="0"/>
              <a:t>2</a:t>
            </a:r>
            <a:r>
              <a:rPr lang="en-US" altLang="en-US" dirty="0"/>
              <a:t> are attribute names and </a:t>
            </a:r>
            <a:r>
              <a:rPr lang="en-US" altLang="en-US" i="1" dirty="0"/>
              <a:t>r</a:t>
            </a:r>
            <a:r>
              <a:rPr lang="en-US" altLang="en-US" dirty="0"/>
              <a:t> is a relation name.</a:t>
            </a:r>
          </a:p>
          <a:p>
            <a:pPr>
              <a:tabLst>
                <a:tab pos="2443163" algn="ctr"/>
              </a:tabLst>
            </a:pPr>
            <a:r>
              <a:rPr lang="en-US" altLang="en-US" dirty="0"/>
              <a:t>The result is defined as the relation of </a:t>
            </a:r>
            <a:r>
              <a:rPr lang="en-US" altLang="en-US" i="1" dirty="0"/>
              <a:t>k</a:t>
            </a:r>
            <a:r>
              <a:rPr lang="en-US" altLang="en-US" dirty="0"/>
              <a:t> columns obtained by erasing the columns that are not listed</a:t>
            </a:r>
          </a:p>
          <a:p>
            <a:pPr>
              <a:tabLst>
                <a:tab pos="2443163" algn="ctr"/>
              </a:tabLst>
            </a:pPr>
            <a:r>
              <a:rPr lang="en-US" altLang="en-US" dirty="0"/>
              <a:t>Duplicate rows removed from result, since relations are sets</a:t>
            </a:r>
          </a:p>
        </p:txBody>
      </p:sp>
    </p:spTree>
    <p:extLst>
      <p:ext uri="{BB962C8B-B14F-4D97-AF65-F5344CB8AC3E}">
        <p14:creationId xmlns:p14="http://schemas.microsoft.com/office/powerpoint/2010/main" val="36672869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Questions, Answers, Comments</a:t>
            </a:r>
            <a:endParaRPr lang="en-US" altLang="en-US" sz="1600" i="1" dirty="0">
              <a:solidFill>
                <a:schemeClr val="bg1"/>
              </a:solidFill>
            </a:endParaRPr>
          </a:p>
        </p:txBody>
      </p:sp>
      <p:sp>
        <p:nvSpPr>
          <p:cNvPr id="8" name="TextBox 9"/>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5</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W4111_002_2021_1: Lecture 2: ER, Relational, SQL (II) 		© Donald F. Ferguson, 2021</a:t>
            </a:r>
            <a:endParaRPr lang="en-US" altLang="en-US" sz="800" i="1" dirty="0">
              <a:solidFill>
                <a:schemeClr val="bg1"/>
              </a:solidFill>
            </a:endParaRPr>
          </a:p>
        </p:txBody>
      </p:sp>
    </p:spTree>
    <p:extLst>
      <p:ext uri="{BB962C8B-B14F-4D97-AF65-F5344CB8AC3E}">
        <p14:creationId xmlns:p14="http://schemas.microsoft.com/office/powerpoint/2010/main" val="399768876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7106" name="Rectangle 2"/>
          <p:cNvSpPr>
            <a:spLocks noGrp="1" noChangeArrowheads="1"/>
          </p:cNvSpPr>
          <p:nvPr>
            <p:ph type="title"/>
          </p:nvPr>
        </p:nvSpPr>
        <p:spPr/>
        <p:txBody>
          <a:bodyPr/>
          <a:lstStyle/>
          <a:p>
            <a:r>
              <a:rPr lang="en-US" altLang="en-US" dirty="0"/>
              <a:t>Project Operation (Cont.)</a:t>
            </a:r>
          </a:p>
        </p:txBody>
      </p:sp>
      <p:sp>
        <p:nvSpPr>
          <p:cNvPr id="1026" name="Rectangle 3"/>
          <p:cNvSpPr>
            <a:spLocks noGrp="1" noChangeArrowheads="1"/>
          </p:cNvSpPr>
          <p:nvPr>
            <p:ph type="body" idx="1"/>
          </p:nvPr>
        </p:nvSpPr>
        <p:spPr>
          <a:xfrm>
            <a:off x="1719263" y="808435"/>
            <a:ext cx="5925122" cy="1258109"/>
          </a:xfrm>
        </p:spPr>
        <p:txBody>
          <a:bodyPr/>
          <a:lstStyle/>
          <a:p>
            <a:pPr>
              <a:tabLst>
                <a:tab pos="2443163" algn="ctr"/>
              </a:tabLst>
            </a:pPr>
            <a:r>
              <a:rPr lang="en-US" altLang="en-US" dirty="0"/>
              <a:t>Example: eliminate the </a:t>
            </a:r>
            <a:r>
              <a:rPr lang="en-US" altLang="en-US" i="1" dirty="0"/>
              <a:t>dept_name</a:t>
            </a:r>
            <a:r>
              <a:rPr lang="en-US" altLang="en-US" dirty="0"/>
              <a:t> attribute of </a:t>
            </a:r>
            <a:r>
              <a:rPr lang="en-US" altLang="en-US" i="1" dirty="0"/>
              <a:t>instructor</a:t>
            </a:r>
          </a:p>
          <a:p>
            <a:pPr>
              <a:tabLst>
                <a:tab pos="2443163" algn="ctr"/>
              </a:tabLst>
            </a:pPr>
            <a:r>
              <a:rPr lang="en-US" altLang="en-US" dirty="0"/>
              <a:t>Query</a:t>
            </a:r>
            <a:r>
              <a:rPr lang="en-US" altLang="en-US" i="1" dirty="0"/>
              <a:t>:</a:t>
            </a:r>
            <a:br>
              <a:rPr lang="en-US" altLang="en-US" dirty="0"/>
            </a:br>
            <a:r>
              <a:rPr lang="en-US" altLang="en-US" sz="600" dirty="0"/>
              <a:t> </a:t>
            </a:r>
            <a:br>
              <a:rPr lang="en-US" altLang="en-US" dirty="0"/>
            </a:br>
            <a:r>
              <a:rPr lang="en-US" altLang="en-US" dirty="0"/>
              <a:t>         	 </a:t>
            </a:r>
            <a:r>
              <a:rPr lang="en-US" altLang="en-US" dirty="0">
                <a:sym typeface="Symbol" panose="05050102010706020507" pitchFamily="18" charset="2"/>
              </a:rPr>
              <a:t></a:t>
            </a:r>
            <a:r>
              <a:rPr lang="en-US" altLang="en-US" i="1" baseline="-25000" dirty="0"/>
              <a:t>ID, name, salary</a:t>
            </a:r>
            <a:r>
              <a:rPr lang="en-US" altLang="en-US" dirty="0"/>
              <a:t> (</a:t>
            </a:r>
            <a:r>
              <a:rPr lang="en-US" altLang="en-US" i="1" dirty="0"/>
              <a:t>instructor</a:t>
            </a:r>
            <a:r>
              <a:rPr lang="en-US" altLang="en-US" dirty="0"/>
              <a:t>) </a:t>
            </a:r>
          </a:p>
          <a:p>
            <a:pPr>
              <a:tabLst>
                <a:tab pos="2443163" algn="ctr"/>
              </a:tabLst>
            </a:pPr>
            <a:r>
              <a:rPr lang="en-US" altLang="en-US" dirty="0"/>
              <a:t>Result:</a:t>
            </a:r>
            <a:br>
              <a:rPr lang="en-US" altLang="en-US" dirty="0"/>
            </a:br>
            <a:endParaRPr lang="en-US" altLang="en-US" dirty="0"/>
          </a:p>
        </p:txBody>
      </p:sp>
      <p:pic>
        <p:nvPicPr>
          <p:cNvPr id="35843" name="Picture 3" descr="C:\Users\as668\Desktop\Figures-for-slides\2_11.jpg"/>
          <p:cNvPicPr>
            <a:picLocks noChangeAspect="1" noChangeArrowheads="1"/>
          </p:cNvPicPr>
          <p:nvPr/>
        </p:nvPicPr>
        <p:blipFill>
          <a:blip r:embed="rId3" cstate="print"/>
          <a:srcRect/>
          <a:stretch>
            <a:fillRect/>
          </a:stretch>
        </p:blipFill>
        <p:spPr bwMode="auto">
          <a:xfrm>
            <a:off x="6477000" y="2190750"/>
            <a:ext cx="1957102" cy="2422356"/>
          </a:xfrm>
          <a:prstGeom prst="rect">
            <a:avLst/>
          </a:prstGeom>
          <a:noFill/>
        </p:spPr>
      </p:pic>
      <p:pic>
        <p:nvPicPr>
          <p:cNvPr id="2" name="Picture 1">
            <a:extLst>
              <a:ext uri="{FF2B5EF4-FFF2-40B4-BE49-F238E27FC236}">
                <a16:creationId xmlns:a16="http://schemas.microsoft.com/office/drawing/2014/main" id="{87483A1D-577A-D146-9BB7-7A5FEFE73916}"/>
              </a:ext>
            </a:extLst>
          </p:cNvPr>
          <p:cNvPicPr>
            <a:picLocks noChangeAspect="1"/>
          </p:cNvPicPr>
          <p:nvPr/>
        </p:nvPicPr>
        <p:blipFill>
          <a:blip r:embed="rId4"/>
          <a:stretch>
            <a:fillRect/>
          </a:stretch>
        </p:blipFill>
        <p:spPr>
          <a:xfrm>
            <a:off x="304800" y="2147786"/>
            <a:ext cx="3080385" cy="2489200"/>
          </a:xfrm>
          <a:prstGeom prst="rect">
            <a:avLst/>
          </a:prstGeom>
        </p:spPr>
      </p:pic>
      <p:sp>
        <p:nvSpPr>
          <p:cNvPr id="6" name="Right Arrow 5">
            <a:extLst>
              <a:ext uri="{FF2B5EF4-FFF2-40B4-BE49-F238E27FC236}">
                <a16:creationId xmlns:a16="http://schemas.microsoft.com/office/drawing/2014/main" id="{793C7A24-EB54-9E47-A07E-88657F75F8D1}"/>
              </a:ext>
            </a:extLst>
          </p:cNvPr>
          <p:cNvSpPr/>
          <p:nvPr/>
        </p:nvSpPr>
        <p:spPr bwMode="auto">
          <a:xfrm>
            <a:off x="3429000" y="3076957"/>
            <a:ext cx="2810776" cy="609600"/>
          </a:xfrm>
          <a:prstGeom prst="rightArrow">
            <a:avLst/>
          </a:prstGeom>
          <a:solidFill>
            <a:srgbClr val="0070C0"/>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Helvetica" charset="0"/>
            </a:endParaRPr>
          </a:p>
        </p:txBody>
      </p:sp>
      <p:sp>
        <p:nvSpPr>
          <p:cNvPr id="3" name="Rectangle 2">
            <a:extLst>
              <a:ext uri="{FF2B5EF4-FFF2-40B4-BE49-F238E27FC236}">
                <a16:creationId xmlns:a16="http://schemas.microsoft.com/office/drawing/2014/main" id="{A2979034-D2F2-564F-ABA1-F2D6037D34C5}"/>
              </a:ext>
            </a:extLst>
          </p:cNvPr>
          <p:cNvSpPr/>
          <p:nvPr/>
        </p:nvSpPr>
        <p:spPr>
          <a:xfrm>
            <a:off x="3544264" y="2589121"/>
            <a:ext cx="2525371" cy="369332"/>
          </a:xfrm>
          <a:prstGeom prst="rect">
            <a:avLst/>
          </a:prstGeom>
        </p:spPr>
        <p:txBody>
          <a:bodyPr wrap="none">
            <a:spAutoFit/>
          </a:bodyPr>
          <a:lstStyle/>
          <a:p>
            <a:pPr>
              <a:tabLst>
                <a:tab pos="2443163" algn="ctr"/>
              </a:tabLst>
            </a:pPr>
            <a:r>
              <a:rPr lang="en-US" altLang="en-US" dirty="0">
                <a:sym typeface="Symbol" panose="05050102010706020507" pitchFamily="18" charset="2"/>
              </a:rPr>
              <a:t></a:t>
            </a:r>
            <a:r>
              <a:rPr lang="en-US" altLang="en-US" i="1" baseline="-25000" dirty="0"/>
              <a:t>ID, name, salary</a:t>
            </a:r>
            <a:r>
              <a:rPr lang="en-US" altLang="en-US" dirty="0"/>
              <a:t> (</a:t>
            </a:r>
            <a:r>
              <a:rPr lang="en-US" altLang="en-US" i="1" dirty="0"/>
              <a:t>instructor</a:t>
            </a:r>
            <a:r>
              <a:rPr lang="en-US" altLang="en-US" dirty="0"/>
              <a:t>) </a:t>
            </a:r>
          </a:p>
        </p:txBody>
      </p:sp>
    </p:spTree>
    <p:extLst>
      <p:ext uri="{BB962C8B-B14F-4D97-AF65-F5344CB8AC3E}">
        <p14:creationId xmlns:p14="http://schemas.microsoft.com/office/powerpoint/2010/main" val="388070476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6882" name="Rectangle 2"/>
          <p:cNvSpPr>
            <a:spLocks noGrp="1" noChangeArrowheads="1"/>
          </p:cNvSpPr>
          <p:nvPr>
            <p:ph type="title"/>
          </p:nvPr>
        </p:nvSpPr>
        <p:spPr/>
        <p:txBody>
          <a:bodyPr/>
          <a:lstStyle/>
          <a:p>
            <a:r>
              <a:rPr lang="en-US" altLang="en-US" dirty="0"/>
              <a:t>Composition of Relational Operations</a:t>
            </a:r>
          </a:p>
        </p:txBody>
      </p:sp>
      <p:sp>
        <p:nvSpPr>
          <p:cNvPr id="7170" name="Rectangle 3"/>
          <p:cNvSpPr>
            <a:spLocks noGrp="1" noChangeArrowheads="1"/>
          </p:cNvSpPr>
          <p:nvPr>
            <p:ph type="body" idx="1"/>
          </p:nvPr>
        </p:nvSpPr>
        <p:spPr>
          <a:xfrm>
            <a:off x="1719263" y="931527"/>
            <a:ext cx="5669090" cy="2790082"/>
          </a:xfrm>
        </p:spPr>
        <p:txBody>
          <a:bodyPr/>
          <a:lstStyle/>
          <a:p>
            <a:r>
              <a:rPr lang="en-US" altLang="en-US" dirty="0"/>
              <a:t>The result of a relational-algebra operation is relation  and therefore of relational-algebra operations can be composed together into a </a:t>
            </a:r>
            <a:r>
              <a:rPr lang="en-US" altLang="en-US" b="1" dirty="0"/>
              <a:t>relational-algebra expression</a:t>
            </a:r>
            <a:r>
              <a:rPr lang="en-US" altLang="en-US" dirty="0"/>
              <a:t>.</a:t>
            </a:r>
          </a:p>
          <a:p>
            <a:r>
              <a:rPr lang="en-US" altLang="en-US" dirty="0"/>
              <a:t>Consider  the query -- Find the names of all instructors in the Physics department.</a:t>
            </a:r>
          </a:p>
          <a:p>
            <a:pPr>
              <a:buNone/>
            </a:pPr>
            <a:r>
              <a:rPr lang="en-US" altLang="ja-JP" sz="600" dirty="0">
                <a:sym typeface="Symbol" panose="05050102010706020507" pitchFamily="18" charset="2"/>
              </a:rPr>
              <a:t> </a:t>
            </a:r>
          </a:p>
          <a:p>
            <a:pPr>
              <a:buNone/>
            </a:pPr>
            <a:r>
              <a:rPr lang="en-US" altLang="en-US" dirty="0">
                <a:sym typeface="Symbol" panose="05050102010706020507" pitchFamily="18" charset="2"/>
              </a:rPr>
              <a:t>             </a:t>
            </a:r>
            <a:r>
              <a:rPr lang="en-US" altLang="en-US" i="1" baseline="-25000" dirty="0">
                <a:sym typeface="Symbol" panose="05050102010706020507" pitchFamily="18" charset="2"/>
              </a:rPr>
              <a:t>name</a:t>
            </a:r>
            <a:r>
              <a:rPr lang="en-US" altLang="en-US" dirty="0"/>
              <a:t>(</a:t>
            </a:r>
            <a:r>
              <a:rPr lang="en-US" altLang="en-US" i="1" dirty="0">
                <a:sym typeface="Symbol" panose="05050102010706020507" pitchFamily="18" charset="2"/>
              </a:rPr>
              <a:t></a:t>
            </a:r>
            <a:r>
              <a:rPr lang="en-US" altLang="en-US" dirty="0">
                <a:sym typeface="Symbol" panose="05050102010706020507" pitchFamily="18" charset="2"/>
              </a:rPr>
              <a:t> </a:t>
            </a:r>
            <a:r>
              <a:rPr lang="en-US" altLang="en-US" i="1" baseline="-25000" dirty="0">
                <a:sym typeface="Symbol" panose="05050102010706020507" pitchFamily="18" charset="2"/>
              </a:rPr>
              <a:t>dept_name</a:t>
            </a:r>
            <a:r>
              <a:rPr lang="en-US" altLang="en-US" i="1" dirty="0">
                <a:sym typeface="Symbol" panose="05050102010706020507" pitchFamily="18" charset="2"/>
              </a:rPr>
              <a:t> </a:t>
            </a:r>
            <a:r>
              <a:rPr lang="en-US" altLang="en-US" i="1" baseline="-25000" dirty="0">
                <a:sym typeface="Symbol" panose="05050102010706020507" pitchFamily="18" charset="2"/>
              </a:rPr>
              <a:t>=</a:t>
            </a:r>
            <a:r>
              <a:rPr lang="ja-JP" altLang="en-US" i="1" baseline="-25000" dirty="0">
                <a:sym typeface="Symbol" panose="05050102010706020507" pitchFamily="18" charset="2"/>
              </a:rPr>
              <a:t>“</a:t>
            </a:r>
            <a:r>
              <a:rPr lang="en-US" altLang="ja-JP" i="1" baseline="-25000" dirty="0">
                <a:sym typeface="Symbol" panose="05050102010706020507" pitchFamily="18" charset="2"/>
              </a:rPr>
              <a:t>Physics</a:t>
            </a:r>
            <a:r>
              <a:rPr lang="ja-JP" altLang="en-US" i="1" baseline="-25000" dirty="0">
                <a:sym typeface="Symbol" panose="05050102010706020507" pitchFamily="18" charset="2"/>
              </a:rPr>
              <a:t>”</a:t>
            </a:r>
            <a:r>
              <a:rPr lang="en-US" altLang="ja-JP" i="1" baseline="-25000" dirty="0">
                <a:sym typeface="Symbol" panose="05050102010706020507" pitchFamily="18" charset="2"/>
              </a:rPr>
              <a:t> </a:t>
            </a:r>
            <a:r>
              <a:rPr lang="en-US" altLang="ja-JP" i="1" dirty="0">
                <a:sym typeface="Symbol" panose="05050102010706020507" pitchFamily="18" charset="2"/>
              </a:rPr>
              <a:t> </a:t>
            </a:r>
            <a:r>
              <a:rPr lang="en-US" altLang="ja-JP" dirty="0">
                <a:sym typeface="Symbol" panose="05050102010706020507" pitchFamily="18" charset="2"/>
              </a:rPr>
              <a:t>(</a:t>
            </a:r>
            <a:r>
              <a:rPr lang="en-US" altLang="ja-JP" i="1" dirty="0">
                <a:sym typeface="Symbol" panose="05050102010706020507" pitchFamily="18" charset="2"/>
              </a:rPr>
              <a:t>instructor</a:t>
            </a:r>
            <a:r>
              <a:rPr lang="en-US" altLang="ja-JP" dirty="0">
                <a:sym typeface="Symbol" panose="05050102010706020507" pitchFamily="18" charset="2"/>
              </a:rPr>
              <a:t>))</a:t>
            </a:r>
          </a:p>
          <a:p>
            <a:pPr>
              <a:buNone/>
            </a:pPr>
            <a:r>
              <a:rPr lang="en-US" altLang="ja-JP" sz="600" dirty="0">
                <a:sym typeface="Symbol" panose="05050102010706020507" pitchFamily="18" charset="2"/>
              </a:rPr>
              <a:t> </a:t>
            </a:r>
          </a:p>
          <a:p>
            <a:pPr>
              <a:lnSpc>
                <a:spcPct val="90000"/>
              </a:lnSpc>
              <a:tabLst>
                <a:tab pos="1244204" algn="l"/>
                <a:tab pos="2362200" algn="ctr"/>
                <a:tab pos="2569369" algn="l"/>
              </a:tabLst>
            </a:pPr>
            <a:r>
              <a:rPr lang="en-US" altLang="en-US" dirty="0">
                <a:sym typeface="Symbol" panose="05050102010706020507" pitchFamily="18" charset="2"/>
              </a:rPr>
              <a:t>Instead of giving the name of a relation as the argument of the projection operation, we give an expression that evaluates to a relation.</a:t>
            </a:r>
          </a:p>
          <a:p>
            <a:pPr>
              <a:lnSpc>
                <a:spcPct val="90000"/>
              </a:lnSpc>
              <a:tabLst>
                <a:tab pos="1244204" algn="l"/>
                <a:tab pos="2362200" algn="ctr"/>
                <a:tab pos="2569369" algn="l"/>
              </a:tabLst>
            </a:pPr>
            <a:endParaRPr lang="en-US" altLang="en-US" dirty="0">
              <a:sym typeface="Symbol" panose="05050102010706020507" pitchFamily="18" charset="2"/>
            </a:endParaRPr>
          </a:p>
          <a:p>
            <a:pPr>
              <a:lnSpc>
                <a:spcPct val="90000"/>
              </a:lnSpc>
              <a:tabLst>
                <a:tab pos="1244204" algn="l"/>
                <a:tab pos="2362200" algn="ctr"/>
                <a:tab pos="2569369" algn="l"/>
              </a:tabLst>
            </a:pPr>
            <a:endParaRPr lang="en-US" altLang="en-US" dirty="0">
              <a:sym typeface="Symbol" panose="05050102010706020507" pitchFamily="18" charset="2"/>
            </a:endParaRPr>
          </a:p>
        </p:txBody>
      </p:sp>
    </p:spTree>
    <p:extLst>
      <p:ext uri="{BB962C8B-B14F-4D97-AF65-F5344CB8AC3E}">
        <p14:creationId xmlns:p14="http://schemas.microsoft.com/office/powerpoint/2010/main" val="118569480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EFB089A8-E69E-E748-82A1-2AFFA78FFC4C}"/>
              </a:ext>
            </a:extLst>
          </p:cNvPr>
          <p:cNvSpPr>
            <a:spLocks noGrp="1"/>
          </p:cNvSpPr>
          <p:nvPr>
            <p:ph idx="1"/>
          </p:nvPr>
        </p:nvSpPr>
        <p:spPr/>
        <p:txBody>
          <a:bodyPr/>
          <a:lstStyle/>
          <a:p>
            <a:r>
              <a:rPr lang="en-US" dirty="0"/>
              <a:t>Let’s look at an online tool that you will use.</a:t>
            </a:r>
          </a:p>
          <a:p>
            <a:r>
              <a:rPr lang="en-US" dirty="0" err="1"/>
              <a:t>RelaX</a:t>
            </a:r>
            <a:r>
              <a:rPr lang="en-US" dirty="0"/>
              <a:t> (</a:t>
            </a:r>
            <a:r>
              <a:rPr lang="en-US" dirty="0">
                <a:hlinkClick r:id="rId2"/>
              </a:rPr>
              <a:t>https://dbis-uibk.github.io/relax/calc/local/uibk/local/0</a:t>
            </a:r>
            <a:r>
              <a:rPr lang="en-US" dirty="0"/>
              <a:t>)</a:t>
            </a:r>
          </a:p>
          <a:p>
            <a:r>
              <a:rPr lang="en-US" dirty="0"/>
              <a:t>The calculator:</a:t>
            </a:r>
          </a:p>
          <a:p>
            <a:pPr lvl="1"/>
            <a:r>
              <a:rPr lang="en-US" dirty="0"/>
              <a:t>Does have the sample data from the textbook.</a:t>
            </a:r>
          </a:p>
          <a:p>
            <a:pPr lvl="1"/>
            <a:r>
              <a:rPr lang="en-US" dirty="0"/>
              <a:t>You can also upload new data. (Show how and example)</a:t>
            </a:r>
          </a:p>
          <a:p>
            <a:r>
              <a:rPr lang="en-US" dirty="0"/>
              <a:t>Some queries:</a:t>
            </a:r>
          </a:p>
          <a:p>
            <a:pPr lvl="1"/>
            <a:r>
              <a:rPr lang="el-GR" dirty="0"/>
              <a:t>σ </a:t>
            </a:r>
            <a:r>
              <a:rPr lang="en-US" dirty="0"/>
              <a:t>title='Computer Science Department' ∨ title='Accounting Division' (departments)</a:t>
            </a:r>
          </a:p>
          <a:p>
            <a:pPr lvl="1"/>
            <a:r>
              <a:rPr lang="el-GR" dirty="0"/>
              <a:t>π </a:t>
            </a:r>
            <a:r>
              <a:rPr lang="en-US" dirty="0" err="1"/>
              <a:t>last_name</a:t>
            </a:r>
            <a:r>
              <a:rPr lang="en-US" dirty="0"/>
              <a:t>, email (faculty)</a:t>
            </a:r>
          </a:p>
          <a:p>
            <a:pPr lvl="1"/>
            <a:r>
              <a:rPr lang="el-GR" dirty="0"/>
              <a:t>π </a:t>
            </a:r>
            <a:r>
              <a:rPr lang="en-US" dirty="0" err="1"/>
              <a:t>last_name</a:t>
            </a:r>
            <a:r>
              <a:rPr lang="en-US" dirty="0"/>
              <a:t>, email (</a:t>
            </a:r>
            <a:br>
              <a:rPr lang="en-US" dirty="0"/>
            </a:br>
            <a:r>
              <a:rPr lang="en-US" dirty="0"/>
              <a:t>		</a:t>
            </a:r>
            <a:r>
              <a:rPr lang="el-GR" dirty="0"/>
              <a:t>σ </a:t>
            </a:r>
            <a:r>
              <a:rPr lang="en-US" dirty="0" err="1"/>
              <a:t>department_id</a:t>
            </a:r>
            <a:r>
              <a:rPr lang="en-US" dirty="0"/>
              <a:t>=165 ∨ </a:t>
            </a:r>
            <a:r>
              <a:rPr lang="en-US" dirty="0" err="1"/>
              <a:t>department_id</a:t>
            </a:r>
            <a:r>
              <a:rPr lang="en-US" dirty="0"/>
              <a:t>=1010 (faculty)</a:t>
            </a:r>
            <a:br>
              <a:rPr lang="en-US" dirty="0"/>
            </a:br>
            <a:r>
              <a:rPr lang="en-US" dirty="0"/>
              <a:t>	)</a:t>
            </a:r>
          </a:p>
        </p:txBody>
      </p:sp>
      <p:sp>
        <p:nvSpPr>
          <p:cNvPr id="4" name="Title 3">
            <a:extLst>
              <a:ext uri="{FF2B5EF4-FFF2-40B4-BE49-F238E27FC236}">
                <a16:creationId xmlns:a16="http://schemas.microsoft.com/office/drawing/2014/main" id="{B6604302-0AD5-884A-AF98-2B392F92DB6C}"/>
              </a:ext>
            </a:extLst>
          </p:cNvPr>
          <p:cNvSpPr>
            <a:spLocks noGrp="1"/>
          </p:cNvSpPr>
          <p:nvPr>
            <p:ph type="title"/>
          </p:nvPr>
        </p:nvSpPr>
        <p:spPr/>
        <p:txBody>
          <a:bodyPr/>
          <a:lstStyle/>
          <a:p>
            <a:r>
              <a:rPr lang="en-US" dirty="0"/>
              <a:t>Relax Calculator</a:t>
            </a:r>
          </a:p>
        </p:txBody>
      </p:sp>
    </p:spTree>
    <p:extLst>
      <p:ext uri="{BB962C8B-B14F-4D97-AF65-F5344CB8AC3E}">
        <p14:creationId xmlns:p14="http://schemas.microsoft.com/office/powerpoint/2010/main" val="313743713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9">
            <a:extLst>
              <a:ext uri="{FF2B5EF4-FFF2-40B4-BE49-F238E27FC236}">
                <a16:creationId xmlns:a16="http://schemas.microsoft.com/office/drawing/2014/main" id="{F27B0153-D625-0F4B-83F7-593C99F68339}"/>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53</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W4111_002_2021_1: Lecture 2: ER, Relational, SQL (II) 		© Donald F. Ferguson, 2021</a:t>
            </a:r>
            <a:endParaRPr lang="en-US" altLang="en-US" sz="800" i="1" dirty="0">
              <a:solidFill>
                <a:schemeClr val="bg1"/>
              </a:solidFill>
            </a:endParaRPr>
          </a:p>
        </p:txBody>
      </p:sp>
      <p:sp>
        <p:nvSpPr>
          <p:cNvPr id="10" name="TextBox 8">
            <a:extLst>
              <a:ext uri="{FF2B5EF4-FFF2-40B4-BE49-F238E27FC236}">
                <a16:creationId xmlns:a16="http://schemas.microsoft.com/office/drawing/2014/main" id="{1D58FBE9-F83E-6849-8671-F38777A2B103}"/>
              </a:ext>
            </a:extLst>
          </p:cNvPr>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SQL</a:t>
            </a:r>
          </a:p>
        </p:txBody>
      </p:sp>
    </p:spTree>
    <p:extLst>
      <p:ext uri="{BB962C8B-B14F-4D97-AF65-F5344CB8AC3E}">
        <p14:creationId xmlns:p14="http://schemas.microsoft.com/office/powerpoint/2010/main" val="175324580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386" name="Rectangle 2">
            <a:extLst>
              <a:ext uri="{FF2B5EF4-FFF2-40B4-BE49-F238E27FC236}">
                <a16:creationId xmlns:a16="http://schemas.microsoft.com/office/drawing/2014/main" id="{1CB68582-BBE2-4F64-8E5F-7C76410784FB}"/>
              </a:ext>
            </a:extLst>
          </p:cNvPr>
          <p:cNvSpPr>
            <a:spLocks noGrp="1" noChangeArrowheads="1"/>
          </p:cNvSpPr>
          <p:nvPr>
            <p:ph type="ctrTitle"/>
          </p:nvPr>
        </p:nvSpPr>
        <p:spPr/>
        <p:txBody>
          <a:bodyPr/>
          <a:lstStyle/>
          <a:p>
            <a:pPr>
              <a:defRPr/>
            </a:pPr>
            <a:r>
              <a:rPr lang="en-US" altLang="en-US" dirty="0">
                <a:effectLst>
                  <a:outerShdw blurRad="38100" dist="38100" dir="2700000" algn="tl">
                    <a:srgbClr val="C0C0C0"/>
                  </a:outerShdw>
                </a:effectLst>
              </a:rPr>
              <a:t>Chapter 3: Introduction to SQL</a:t>
            </a:r>
          </a:p>
        </p:txBody>
      </p:sp>
      <p:sp>
        <p:nvSpPr>
          <p:cNvPr id="3" name="TextBox 2">
            <a:extLst>
              <a:ext uri="{FF2B5EF4-FFF2-40B4-BE49-F238E27FC236}">
                <a16:creationId xmlns:a16="http://schemas.microsoft.com/office/drawing/2014/main" id="{45215EA2-79CD-A34F-960B-E1375D2A153F}"/>
              </a:ext>
            </a:extLst>
          </p:cNvPr>
          <p:cNvSpPr txBox="1"/>
          <p:nvPr/>
        </p:nvSpPr>
        <p:spPr>
          <a:xfrm>
            <a:off x="4939871" y="895350"/>
            <a:ext cx="3489352" cy="923330"/>
          </a:xfrm>
          <a:prstGeom prst="rect">
            <a:avLst/>
          </a:prstGeom>
          <a:noFill/>
        </p:spPr>
        <p:txBody>
          <a:bodyPr wrap="none" rtlCol="0">
            <a:spAutoFit/>
          </a:bodyPr>
          <a:lstStyle/>
          <a:p>
            <a:pPr algn="ctr"/>
            <a:r>
              <a:rPr lang="en-US" dirty="0">
                <a:solidFill>
                  <a:srgbClr val="FF0000"/>
                </a:solidFill>
              </a:rPr>
              <a:t>You can think of SQL being</a:t>
            </a:r>
            <a:br>
              <a:rPr lang="en-US" dirty="0">
                <a:solidFill>
                  <a:srgbClr val="FF0000"/>
                </a:solidFill>
              </a:rPr>
            </a:br>
            <a:r>
              <a:rPr lang="en-US" dirty="0">
                <a:solidFill>
                  <a:srgbClr val="FF0000"/>
                </a:solidFill>
              </a:rPr>
              <a:t>an extended, usable, useful version</a:t>
            </a:r>
            <a:br>
              <a:rPr lang="en-US" dirty="0">
                <a:solidFill>
                  <a:srgbClr val="FF0000"/>
                </a:solidFill>
              </a:rPr>
            </a:br>
            <a:r>
              <a:rPr lang="en-US" dirty="0">
                <a:solidFill>
                  <a:srgbClr val="FF0000"/>
                </a:solidFill>
              </a:rPr>
              <a:t>of the relational model.</a:t>
            </a:r>
          </a:p>
        </p:txBody>
      </p:sp>
    </p:spTree>
    <p:extLst>
      <p:ext uri="{BB962C8B-B14F-4D97-AF65-F5344CB8AC3E}">
        <p14:creationId xmlns:p14="http://schemas.microsoft.com/office/powerpoint/2010/main" val="270577341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762" name="Rectangle 2"/>
          <p:cNvSpPr>
            <a:spLocks noGrp="1" noChangeArrowheads="1"/>
          </p:cNvSpPr>
          <p:nvPr>
            <p:ph type="title"/>
          </p:nvPr>
        </p:nvSpPr>
        <p:spPr/>
        <p:txBody>
          <a:bodyPr vert="horz" wrap="square" lIns="67866" tIns="33338" rIns="67866" bIns="33338" numCol="1" anchor="ctr" anchorCtr="0" compatLnSpc="1">
            <a:prstTxWarp prst="textNoShape">
              <a:avLst/>
            </a:prstTxWarp>
          </a:bodyPr>
          <a:lstStyle/>
          <a:p>
            <a:r>
              <a:rPr lang="en-US" altLang="en-US" dirty="0"/>
              <a:t>Outline</a:t>
            </a:r>
          </a:p>
        </p:txBody>
      </p:sp>
      <p:sp>
        <p:nvSpPr>
          <p:cNvPr id="5122" name="Rectangle 3"/>
          <p:cNvSpPr>
            <a:spLocks noGrp="1" noChangeArrowheads="1"/>
          </p:cNvSpPr>
          <p:nvPr>
            <p:ph type="body" idx="1"/>
          </p:nvPr>
        </p:nvSpPr>
        <p:spPr>
          <a:xfrm>
            <a:off x="1719263" y="845598"/>
            <a:ext cx="5403914" cy="2656554"/>
          </a:xfrm>
        </p:spPr>
        <p:txBody>
          <a:bodyPr vert="horz" wrap="square" lIns="67866" tIns="33338" rIns="67866" bIns="33338" numCol="1" anchor="t" anchorCtr="0" compatLnSpc="1">
            <a:prstTxWarp prst="textNoShape">
              <a:avLst/>
            </a:prstTxWarp>
          </a:bodyPr>
          <a:lstStyle/>
          <a:p>
            <a:r>
              <a:rPr lang="en-US" altLang="en-US" dirty="0"/>
              <a:t>Overview of The SQL Query Language</a:t>
            </a:r>
          </a:p>
          <a:p>
            <a:r>
              <a:rPr lang="en-US" altLang="en-US" dirty="0"/>
              <a:t>SQL Data Definition</a:t>
            </a:r>
          </a:p>
          <a:p>
            <a:r>
              <a:rPr lang="en-US" altLang="en-US" dirty="0"/>
              <a:t>Basic Query Structure of SQL Queries</a:t>
            </a:r>
          </a:p>
          <a:p>
            <a:r>
              <a:rPr lang="en-US" altLang="en-US" strike="sngStrike" dirty="0">
                <a:solidFill>
                  <a:srgbClr val="FF0000"/>
                </a:solidFill>
              </a:rPr>
              <a:t>Additional Basic Operations</a:t>
            </a:r>
          </a:p>
          <a:p>
            <a:r>
              <a:rPr lang="en-US" altLang="en-US" strike="sngStrike" dirty="0">
                <a:solidFill>
                  <a:srgbClr val="FF0000"/>
                </a:solidFill>
              </a:rPr>
              <a:t>Set Operations</a:t>
            </a:r>
          </a:p>
          <a:p>
            <a:r>
              <a:rPr lang="en-US" altLang="en-US" dirty="0"/>
              <a:t>Null Values</a:t>
            </a:r>
          </a:p>
          <a:p>
            <a:r>
              <a:rPr lang="en-US" altLang="en-US" strike="sngStrike" dirty="0">
                <a:solidFill>
                  <a:srgbClr val="FF0000"/>
                </a:solidFill>
              </a:rPr>
              <a:t>Aggregate Functions</a:t>
            </a:r>
          </a:p>
          <a:p>
            <a:r>
              <a:rPr lang="en-US" altLang="en-US" strike="sngStrike" dirty="0">
                <a:solidFill>
                  <a:srgbClr val="FF0000"/>
                </a:solidFill>
              </a:rPr>
              <a:t>Nested Subqueries</a:t>
            </a:r>
          </a:p>
          <a:p>
            <a:r>
              <a:rPr lang="en-US" altLang="en-US" dirty="0"/>
              <a:t>Modification of the Database</a:t>
            </a:r>
          </a:p>
        </p:txBody>
      </p:sp>
      <p:sp>
        <p:nvSpPr>
          <p:cNvPr id="2" name="TextBox 1">
            <a:extLst>
              <a:ext uri="{FF2B5EF4-FFF2-40B4-BE49-F238E27FC236}">
                <a16:creationId xmlns:a16="http://schemas.microsoft.com/office/drawing/2014/main" id="{A82E5107-C835-5F40-B58E-BB85902FFBCC}"/>
              </a:ext>
            </a:extLst>
          </p:cNvPr>
          <p:cNvSpPr txBox="1"/>
          <p:nvPr/>
        </p:nvSpPr>
        <p:spPr>
          <a:xfrm>
            <a:off x="5334000" y="1948225"/>
            <a:ext cx="2517292" cy="646331"/>
          </a:xfrm>
          <a:prstGeom prst="rect">
            <a:avLst/>
          </a:prstGeom>
          <a:noFill/>
        </p:spPr>
        <p:txBody>
          <a:bodyPr wrap="none" rtlCol="0">
            <a:spAutoFit/>
          </a:bodyPr>
          <a:lstStyle/>
          <a:p>
            <a:pPr algn="ctr"/>
            <a:r>
              <a:rPr lang="en-US" dirty="0">
                <a:solidFill>
                  <a:srgbClr val="FF0000"/>
                </a:solidFill>
              </a:rPr>
              <a:t>Will cover in next lecture</a:t>
            </a:r>
            <a:br>
              <a:rPr lang="en-US" dirty="0">
                <a:solidFill>
                  <a:srgbClr val="FF0000"/>
                </a:solidFill>
              </a:rPr>
            </a:br>
            <a:r>
              <a:rPr lang="en-US" dirty="0">
                <a:solidFill>
                  <a:srgbClr val="FF0000"/>
                </a:solidFill>
              </a:rPr>
              <a:t>and/or tutorial.</a:t>
            </a:r>
          </a:p>
        </p:txBody>
      </p:sp>
      <p:cxnSp>
        <p:nvCxnSpPr>
          <p:cNvPr id="4" name="Straight Arrow Connector 3">
            <a:extLst>
              <a:ext uri="{FF2B5EF4-FFF2-40B4-BE49-F238E27FC236}">
                <a16:creationId xmlns:a16="http://schemas.microsoft.com/office/drawing/2014/main" id="{DAFFE545-3B61-4F4A-AC57-BCFB681CC184}"/>
              </a:ext>
            </a:extLst>
          </p:cNvPr>
          <p:cNvCxnSpPr>
            <a:stCxn id="2" idx="1"/>
          </p:cNvCxnSpPr>
          <p:nvPr/>
        </p:nvCxnSpPr>
        <p:spPr bwMode="auto">
          <a:xfrm flipH="1" flipV="1">
            <a:off x="4038600" y="1948225"/>
            <a:ext cx="1295400" cy="323166"/>
          </a:xfrm>
          <a:prstGeom prst="straightConnector1">
            <a:avLst/>
          </a:prstGeom>
          <a:solidFill>
            <a:schemeClr val="accent1"/>
          </a:solidFill>
          <a:ln w="28575" cap="flat" cmpd="sng" algn="ctr">
            <a:solidFill>
              <a:srgbClr val="FF0000"/>
            </a:solidFill>
            <a:prstDash val="solid"/>
            <a:round/>
            <a:headEnd type="none" w="med" len="med"/>
            <a:tailEnd type="arrow" w="med" len="med"/>
          </a:ln>
          <a:effectLst/>
        </p:spPr>
      </p:cxnSp>
      <p:cxnSp>
        <p:nvCxnSpPr>
          <p:cNvPr id="7" name="Straight Arrow Connector 6">
            <a:extLst>
              <a:ext uri="{FF2B5EF4-FFF2-40B4-BE49-F238E27FC236}">
                <a16:creationId xmlns:a16="http://schemas.microsoft.com/office/drawing/2014/main" id="{DE64A0F7-943E-C248-B527-5C1189E85A78}"/>
              </a:ext>
            </a:extLst>
          </p:cNvPr>
          <p:cNvCxnSpPr>
            <a:cxnSpLocks/>
            <a:stCxn id="2" idx="1"/>
          </p:cNvCxnSpPr>
          <p:nvPr/>
        </p:nvCxnSpPr>
        <p:spPr bwMode="auto">
          <a:xfrm flipH="1">
            <a:off x="3505200" y="2271391"/>
            <a:ext cx="1828800" cy="453797"/>
          </a:xfrm>
          <a:prstGeom prst="straightConnector1">
            <a:avLst/>
          </a:prstGeom>
          <a:solidFill>
            <a:schemeClr val="accent1"/>
          </a:solidFill>
          <a:ln w="28575" cap="flat" cmpd="sng" algn="ctr">
            <a:solidFill>
              <a:srgbClr val="FF0000"/>
            </a:solidFill>
            <a:prstDash val="solid"/>
            <a:round/>
            <a:headEnd type="none" w="med" len="med"/>
            <a:tailEnd type="arrow" w="med" len="med"/>
          </a:ln>
          <a:effectLst/>
        </p:spPr>
      </p:cxnSp>
    </p:spTree>
    <p:extLst>
      <p:ext uri="{BB962C8B-B14F-4D97-AF65-F5344CB8AC3E}">
        <p14:creationId xmlns:p14="http://schemas.microsoft.com/office/powerpoint/2010/main" val="1068354069"/>
      </p:ext>
    </p:extLst>
  </p:cSld>
  <p:clrMapOvr>
    <a:masterClrMapping/>
  </p:clrMapOvr>
  <p:transition spd="slow"/>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810" name="Rectangle 2"/>
          <p:cNvSpPr>
            <a:spLocks noGrp="1" noChangeArrowheads="1"/>
          </p:cNvSpPr>
          <p:nvPr>
            <p:ph type="title"/>
          </p:nvPr>
        </p:nvSpPr>
        <p:spPr/>
        <p:txBody>
          <a:bodyPr/>
          <a:lstStyle/>
          <a:p>
            <a:r>
              <a:rPr lang="en-US" altLang="en-US" dirty="0"/>
              <a:t>History</a:t>
            </a:r>
          </a:p>
        </p:txBody>
      </p:sp>
      <p:sp>
        <p:nvSpPr>
          <p:cNvPr id="6146" name="Rectangle 3"/>
          <p:cNvSpPr>
            <a:spLocks noGrp="1" noChangeArrowheads="1"/>
          </p:cNvSpPr>
          <p:nvPr>
            <p:ph type="body" idx="1"/>
          </p:nvPr>
        </p:nvSpPr>
        <p:spPr>
          <a:xfrm>
            <a:off x="1719263" y="856918"/>
            <a:ext cx="5742242" cy="3677840"/>
          </a:xfrm>
        </p:spPr>
        <p:txBody>
          <a:bodyPr/>
          <a:lstStyle/>
          <a:p>
            <a:r>
              <a:rPr lang="en-US" altLang="en-US" dirty="0"/>
              <a:t>IBM Sequel language developed as part of System R project at the IBM San Jose Research Laboratory</a:t>
            </a:r>
          </a:p>
          <a:p>
            <a:r>
              <a:rPr lang="en-US" altLang="en-US" dirty="0"/>
              <a:t>Renamed Structured Query Language (SQL)</a:t>
            </a:r>
          </a:p>
          <a:p>
            <a:r>
              <a:rPr lang="en-US" altLang="en-US" dirty="0"/>
              <a:t>ANSI and ISO standard SQL:</a:t>
            </a:r>
          </a:p>
          <a:p>
            <a:pPr lvl="1"/>
            <a:r>
              <a:rPr lang="en-US" altLang="en-US" dirty="0"/>
              <a:t>SQL-86</a:t>
            </a:r>
          </a:p>
          <a:p>
            <a:pPr lvl="1"/>
            <a:r>
              <a:rPr lang="en-US" altLang="en-US" dirty="0"/>
              <a:t>SQL-89</a:t>
            </a:r>
          </a:p>
          <a:p>
            <a:pPr lvl="1"/>
            <a:r>
              <a:rPr lang="en-US" altLang="en-US" dirty="0"/>
              <a:t>SQL-92 </a:t>
            </a:r>
          </a:p>
          <a:p>
            <a:pPr lvl="1"/>
            <a:r>
              <a:rPr lang="en-US" altLang="en-US" dirty="0"/>
              <a:t>SQL:1999 (language name became Y2K compliant!)</a:t>
            </a:r>
          </a:p>
          <a:p>
            <a:pPr lvl="1"/>
            <a:r>
              <a:rPr lang="en-US" altLang="en-US" dirty="0"/>
              <a:t>SQL:2003</a:t>
            </a:r>
          </a:p>
          <a:p>
            <a:r>
              <a:rPr lang="en-US" altLang="en-US" dirty="0"/>
              <a:t>Commercial systems offer most, if not all, SQL-92 features, plus varying feature sets from later standards and special proprietary features.  </a:t>
            </a:r>
          </a:p>
          <a:p>
            <a:pPr lvl="1"/>
            <a:r>
              <a:rPr lang="en-US" altLang="en-US" dirty="0"/>
              <a:t>Not all examples here may work on your particular system.</a:t>
            </a:r>
          </a:p>
        </p:txBody>
      </p:sp>
    </p:spTree>
    <p:extLst>
      <p:ext uri="{BB962C8B-B14F-4D97-AF65-F5344CB8AC3E}">
        <p14:creationId xmlns:p14="http://schemas.microsoft.com/office/powerpoint/2010/main" val="345855273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7058" name="Rectangle 2"/>
          <p:cNvSpPr>
            <a:spLocks noGrp="1" noChangeArrowheads="1"/>
          </p:cNvSpPr>
          <p:nvPr>
            <p:ph type="title"/>
          </p:nvPr>
        </p:nvSpPr>
        <p:spPr/>
        <p:txBody>
          <a:bodyPr/>
          <a:lstStyle/>
          <a:p>
            <a:r>
              <a:rPr lang="en-US" altLang="en-US" dirty="0"/>
              <a:t>SQL Parts</a:t>
            </a:r>
          </a:p>
        </p:txBody>
      </p:sp>
      <p:sp>
        <p:nvSpPr>
          <p:cNvPr id="7170" name="Rectangle 3"/>
          <p:cNvSpPr>
            <a:spLocks noGrp="1" noChangeArrowheads="1"/>
          </p:cNvSpPr>
          <p:nvPr>
            <p:ph type="body" idx="1"/>
          </p:nvPr>
        </p:nvSpPr>
        <p:spPr>
          <a:xfrm>
            <a:off x="1719263" y="845950"/>
            <a:ext cx="5688032" cy="3690126"/>
          </a:xfrm>
        </p:spPr>
        <p:txBody>
          <a:bodyPr/>
          <a:lstStyle/>
          <a:p>
            <a:r>
              <a:rPr lang="en-US" altLang="en-US" dirty="0"/>
              <a:t>DML -- provides the ability to query information from the database and to insert tuples into, delete tuples from, and modify tuples in the database.</a:t>
            </a:r>
          </a:p>
          <a:p>
            <a:r>
              <a:rPr lang="en-US" altLang="en-US" dirty="0"/>
              <a:t>integrity – the  DDL includes commands for specifying integrity constraints.</a:t>
            </a:r>
          </a:p>
          <a:p>
            <a:r>
              <a:rPr lang="en-US" altLang="en-US" dirty="0"/>
              <a:t>View definition -- The DDL  includes commands for defining views.</a:t>
            </a:r>
          </a:p>
          <a:p>
            <a:r>
              <a:rPr lang="en-US" altLang="en-US" dirty="0"/>
              <a:t>Transaction control –includes commands for specifying the beginning and ending of transactions.</a:t>
            </a:r>
          </a:p>
          <a:p>
            <a:r>
              <a:rPr lang="en-US" altLang="en-US" dirty="0"/>
              <a:t>Embedded  SQL  and dynamic SQL -- define how SQL statements can be embedded within general-purpose programming languages.</a:t>
            </a:r>
          </a:p>
          <a:p>
            <a:r>
              <a:rPr lang="en-US" altLang="en-US" dirty="0"/>
              <a:t>Authorization – includes commands for specifying access rights to relations and views.</a:t>
            </a:r>
          </a:p>
          <a:p>
            <a:pPr>
              <a:buNone/>
            </a:pPr>
            <a:endParaRPr lang="en-US" altLang="en-US" dirty="0"/>
          </a:p>
          <a:p>
            <a:endParaRPr lang="en-US" altLang="en-US" dirty="0"/>
          </a:p>
        </p:txBody>
      </p:sp>
    </p:spTree>
    <p:extLst>
      <p:ext uri="{BB962C8B-B14F-4D97-AF65-F5344CB8AC3E}">
        <p14:creationId xmlns:p14="http://schemas.microsoft.com/office/powerpoint/2010/main" val="414548096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7058" name="Rectangle 2"/>
          <p:cNvSpPr>
            <a:spLocks noGrp="1" noChangeArrowheads="1"/>
          </p:cNvSpPr>
          <p:nvPr>
            <p:ph type="title"/>
          </p:nvPr>
        </p:nvSpPr>
        <p:spPr/>
        <p:txBody>
          <a:bodyPr/>
          <a:lstStyle/>
          <a:p>
            <a:r>
              <a:rPr lang="en-US" altLang="en-US" dirty="0"/>
              <a:t>Data Definition Language</a:t>
            </a:r>
          </a:p>
        </p:txBody>
      </p:sp>
      <p:sp>
        <p:nvSpPr>
          <p:cNvPr id="7170" name="Rectangle 3"/>
          <p:cNvSpPr>
            <a:spLocks noGrp="1" noChangeArrowheads="1"/>
          </p:cNvSpPr>
          <p:nvPr>
            <p:ph type="body" idx="1"/>
          </p:nvPr>
        </p:nvSpPr>
        <p:spPr>
          <a:xfrm>
            <a:off x="1941990" y="1350836"/>
            <a:ext cx="5281771" cy="1922717"/>
          </a:xfrm>
        </p:spPr>
        <p:txBody>
          <a:bodyPr/>
          <a:lstStyle/>
          <a:p>
            <a:r>
              <a:rPr lang="en-US" altLang="en-US" dirty="0"/>
              <a:t>The schema for each relation.</a:t>
            </a:r>
          </a:p>
          <a:p>
            <a:r>
              <a:rPr lang="en-US" altLang="en-US" dirty="0"/>
              <a:t>The type of values associated with each attribute.</a:t>
            </a:r>
          </a:p>
          <a:p>
            <a:r>
              <a:rPr lang="en-US" altLang="en-US" dirty="0"/>
              <a:t>The Integrity constraints</a:t>
            </a:r>
          </a:p>
          <a:p>
            <a:r>
              <a:rPr lang="en-US" altLang="en-US" dirty="0"/>
              <a:t>The set of indices to be maintained for each relation.</a:t>
            </a:r>
          </a:p>
          <a:p>
            <a:r>
              <a:rPr lang="en-US" altLang="en-US" dirty="0"/>
              <a:t>Security and authorization information for each relation.</a:t>
            </a:r>
          </a:p>
          <a:p>
            <a:r>
              <a:rPr lang="en-US" altLang="en-US" dirty="0"/>
              <a:t>The physical storage structure of each relation on disk.</a:t>
            </a:r>
          </a:p>
        </p:txBody>
      </p:sp>
      <p:sp>
        <p:nvSpPr>
          <p:cNvPr id="7171" name="Text Box 4"/>
          <p:cNvSpPr txBox="1">
            <a:spLocks noChangeArrowheads="1"/>
          </p:cNvSpPr>
          <p:nvPr/>
        </p:nvSpPr>
        <p:spPr bwMode="auto">
          <a:xfrm>
            <a:off x="1719262" y="836524"/>
            <a:ext cx="5709128" cy="4847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defTabSz="685800">
              <a:spcBef>
                <a:spcPct val="50000"/>
              </a:spcBef>
            </a:pPr>
            <a:r>
              <a:rPr kumimoji="1" lang="en-US" altLang="en-US" sz="1275" dirty="0">
                <a:solidFill>
                  <a:srgbClr val="000000"/>
                </a:solidFill>
              </a:rPr>
              <a:t>The SQL data-definition language (DDL) allows the specification of information about relations, including:</a:t>
            </a:r>
          </a:p>
        </p:txBody>
      </p:sp>
    </p:spTree>
    <p:extLst>
      <p:ext uri="{BB962C8B-B14F-4D97-AF65-F5344CB8AC3E}">
        <p14:creationId xmlns:p14="http://schemas.microsoft.com/office/powerpoint/2010/main" val="254584767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7858" name="Rectangle 2"/>
          <p:cNvSpPr>
            <a:spLocks noGrp="1" noChangeArrowheads="1"/>
          </p:cNvSpPr>
          <p:nvPr>
            <p:ph type="title"/>
          </p:nvPr>
        </p:nvSpPr>
        <p:spPr/>
        <p:txBody>
          <a:bodyPr/>
          <a:lstStyle/>
          <a:p>
            <a:r>
              <a:rPr lang="en-US" altLang="en-US" dirty="0"/>
              <a:t>Domain Types in SQL</a:t>
            </a:r>
          </a:p>
        </p:txBody>
      </p:sp>
      <p:sp>
        <p:nvSpPr>
          <p:cNvPr id="8194" name="Rectangle 3"/>
          <p:cNvSpPr>
            <a:spLocks noGrp="1" noChangeArrowheads="1"/>
          </p:cNvSpPr>
          <p:nvPr>
            <p:ph type="body" idx="1"/>
          </p:nvPr>
        </p:nvSpPr>
        <p:spPr>
          <a:xfrm>
            <a:off x="1719263" y="866442"/>
            <a:ext cx="5769674" cy="3476958"/>
          </a:xfrm>
        </p:spPr>
        <p:txBody>
          <a:bodyPr/>
          <a:lstStyle/>
          <a:p>
            <a:pPr>
              <a:lnSpc>
                <a:spcPct val="90000"/>
              </a:lnSpc>
            </a:pPr>
            <a:r>
              <a:rPr lang="en-US" altLang="en-US" b="1" dirty="0">
                <a:solidFill>
                  <a:srgbClr val="002060"/>
                </a:solidFill>
              </a:rPr>
              <a:t>char(n).</a:t>
            </a:r>
            <a:r>
              <a:rPr lang="en-US" altLang="en-US" dirty="0">
                <a:solidFill>
                  <a:srgbClr val="002060"/>
                </a:solidFill>
              </a:rPr>
              <a:t>  </a:t>
            </a:r>
            <a:r>
              <a:rPr lang="en-US" altLang="en-US" dirty="0"/>
              <a:t>Fixed length character string, with user-specified length </a:t>
            </a:r>
            <a:r>
              <a:rPr lang="en-US" altLang="en-US" i="1" dirty="0"/>
              <a:t>n.</a:t>
            </a:r>
            <a:endParaRPr lang="en-US" altLang="en-US" dirty="0"/>
          </a:p>
          <a:p>
            <a:pPr>
              <a:lnSpc>
                <a:spcPct val="90000"/>
              </a:lnSpc>
            </a:pPr>
            <a:r>
              <a:rPr lang="en-US" altLang="en-US" b="1" dirty="0">
                <a:solidFill>
                  <a:srgbClr val="002060"/>
                </a:solidFill>
              </a:rPr>
              <a:t>varchar(n). </a:t>
            </a:r>
            <a:r>
              <a:rPr lang="en-US" altLang="en-US" dirty="0">
                <a:solidFill>
                  <a:srgbClr val="002060"/>
                </a:solidFill>
              </a:rPr>
              <a:t> </a:t>
            </a:r>
            <a:r>
              <a:rPr lang="en-US" altLang="en-US" dirty="0"/>
              <a:t>Variable length character strings, with user-specified maximum length </a:t>
            </a:r>
            <a:r>
              <a:rPr lang="en-US" altLang="en-US" i="1" dirty="0"/>
              <a:t>n.</a:t>
            </a:r>
          </a:p>
          <a:p>
            <a:pPr>
              <a:lnSpc>
                <a:spcPct val="90000"/>
              </a:lnSpc>
            </a:pPr>
            <a:r>
              <a:rPr lang="en-US" altLang="en-US" b="1" dirty="0">
                <a:solidFill>
                  <a:srgbClr val="002060"/>
                </a:solidFill>
              </a:rPr>
              <a:t>int.</a:t>
            </a:r>
            <a:r>
              <a:rPr lang="en-US" altLang="en-US" b="1" dirty="0"/>
              <a:t>  </a:t>
            </a:r>
            <a:r>
              <a:rPr lang="en-US" altLang="en-US" dirty="0"/>
              <a:t>Integer (a finite subset of the integers that is machine-dependent).</a:t>
            </a:r>
          </a:p>
          <a:p>
            <a:pPr>
              <a:lnSpc>
                <a:spcPct val="90000"/>
              </a:lnSpc>
            </a:pPr>
            <a:r>
              <a:rPr lang="en-US" altLang="en-US" b="1" dirty="0" err="1">
                <a:solidFill>
                  <a:srgbClr val="002060"/>
                </a:solidFill>
              </a:rPr>
              <a:t>smallint</a:t>
            </a:r>
            <a:r>
              <a:rPr lang="en-US" altLang="en-US" b="1" dirty="0">
                <a:solidFill>
                  <a:srgbClr val="002060"/>
                </a:solidFill>
              </a:rPr>
              <a:t>.</a:t>
            </a:r>
            <a:r>
              <a:rPr lang="en-US" altLang="en-US" dirty="0">
                <a:solidFill>
                  <a:srgbClr val="002060"/>
                </a:solidFill>
              </a:rPr>
              <a:t>  </a:t>
            </a:r>
            <a:r>
              <a:rPr lang="en-US" altLang="en-US" dirty="0"/>
              <a:t>Small integer (a machine-dependent subset of the integer domain type).</a:t>
            </a:r>
          </a:p>
          <a:p>
            <a:pPr>
              <a:lnSpc>
                <a:spcPct val="90000"/>
              </a:lnSpc>
            </a:pPr>
            <a:r>
              <a:rPr lang="en-US" altLang="en-US" b="1" dirty="0">
                <a:solidFill>
                  <a:srgbClr val="002060"/>
                </a:solidFill>
              </a:rPr>
              <a:t>numeric(</a:t>
            </a:r>
            <a:r>
              <a:rPr lang="en-US" altLang="en-US" b="1" dirty="0" err="1">
                <a:solidFill>
                  <a:srgbClr val="002060"/>
                </a:solidFill>
              </a:rPr>
              <a:t>p,d</a:t>
            </a:r>
            <a:r>
              <a:rPr lang="en-US" altLang="en-US" b="1" dirty="0">
                <a:solidFill>
                  <a:srgbClr val="002060"/>
                </a:solidFill>
              </a:rPr>
              <a:t>).</a:t>
            </a:r>
            <a:r>
              <a:rPr lang="en-US" altLang="en-US" dirty="0">
                <a:solidFill>
                  <a:srgbClr val="002060"/>
                </a:solidFill>
              </a:rPr>
              <a:t>  </a:t>
            </a:r>
            <a:r>
              <a:rPr lang="en-US" altLang="en-US" dirty="0"/>
              <a:t>Fixed point number, with user-specified precision of </a:t>
            </a:r>
            <a:r>
              <a:rPr lang="en-US" altLang="en-US" i="1" dirty="0"/>
              <a:t>p</a:t>
            </a:r>
            <a:r>
              <a:rPr lang="en-US" altLang="en-US" dirty="0"/>
              <a:t> digits, with </a:t>
            </a:r>
            <a:r>
              <a:rPr lang="en-US" altLang="en-US" i="1" dirty="0"/>
              <a:t>d</a:t>
            </a:r>
            <a:r>
              <a:rPr lang="en-US" altLang="en-US" dirty="0"/>
              <a:t> digits to the right of decimal point.  (ex., </a:t>
            </a:r>
            <a:r>
              <a:rPr lang="en-US" altLang="en-US" b="1" dirty="0"/>
              <a:t>numeric</a:t>
            </a:r>
            <a:r>
              <a:rPr lang="en-US" altLang="en-US" dirty="0"/>
              <a:t>(3,1), allows 44.5 to be stores exactly, but not 444.5 or 0.32)</a:t>
            </a:r>
          </a:p>
          <a:p>
            <a:pPr>
              <a:lnSpc>
                <a:spcPct val="90000"/>
              </a:lnSpc>
            </a:pPr>
            <a:r>
              <a:rPr lang="en-US" altLang="en-US" b="1" dirty="0">
                <a:solidFill>
                  <a:srgbClr val="002060"/>
                </a:solidFill>
              </a:rPr>
              <a:t>real, double precision.</a:t>
            </a:r>
            <a:r>
              <a:rPr lang="en-US" altLang="en-US" dirty="0">
                <a:solidFill>
                  <a:srgbClr val="002060"/>
                </a:solidFill>
              </a:rPr>
              <a:t>  </a:t>
            </a:r>
            <a:r>
              <a:rPr lang="en-US" altLang="en-US" dirty="0"/>
              <a:t>Floating point and double-precision floating point numbers, with machine-dependent precision.</a:t>
            </a:r>
          </a:p>
          <a:p>
            <a:pPr>
              <a:lnSpc>
                <a:spcPct val="90000"/>
              </a:lnSpc>
            </a:pPr>
            <a:r>
              <a:rPr lang="en-US" altLang="en-US" b="1" dirty="0">
                <a:solidFill>
                  <a:srgbClr val="002060"/>
                </a:solidFill>
              </a:rPr>
              <a:t>float(n).</a:t>
            </a:r>
            <a:r>
              <a:rPr lang="en-US" altLang="en-US" dirty="0">
                <a:solidFill>
                  <a:srgbClr val="002060"/>
                </a:solidFill>
              </a:rPr>
              <a:t>  </a:t>
            </a:r>
            <a:r>
              <a:rPr lang="en-US" altLang="en-US" dirty="0"/>
              <a:t>Floating point number, with user-specified precision of at least </a:t>
            </a:r>
            <a:r>
              <a:rPr lang="en-US" altLang="en-US" i="1" dirty="0"/>
              <a:t>n</a:t>
            </a:r>
            <a:r>
              <a:rPr lang="en-US" altLang="en-US" dirty="0"/>
              <a:t> digits.</a:t>
            </a:r>
          </a:p>
          <a:p>
            <a:pPr>
              <a:lnSpc>
                <a:spcPct val="90000"/>
              </a:lnSpc>
            </a:pPr>
            <a:r>
              <a:rPr lang="en-US" altLang="en-US" dirty="0"/>
              <a:t>More are covered in Chapter 4.</a:t>
            </a:r>
          </a:p>
          <a:p>
            <a:pPr>
              <a:lnSpc>
                <a:spcPct val="90000"/>
              </a:lnSpc>
              <a:buFont typeface="Monotype Sorts" charset="2"/>
              <a:buNone/>
            </a:pPr>
            <a:endParaRPr lang="en-US" altLang="en-US" dirty="0"/>
          </a:p>
          <a:p>
            <a:pPr>
              <a:lnSpc>
                <a:spcPct val="90000"/>
              </a:lnSpc>
              <a:buFont typeface="Monotype Sorts" charset="2"/>
              <a:buNone/>
            </a:pPr>
            <a:endParaRPr lang="en-US" altLang="en-US" b="1" dirty="0"/>
          </a:p>
        </p:txBody>
      </p:sp>
    </p:spTree>
    <p:extLst>
      <p:ext uri="{BB962C8B-B14F-4D97-AF65-F5344CB8AC3E}">
        <p14:creationId xmlns:p14="http://schemas.microsoft.com/office/powerpoint/2010/main" val="3704137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119A20C-82BA-9142-9CB7-707291791313}"/>
              </a:ext>
            </a:extLst>
          </p:cNvPr>
          <p:cNvSpPr>
            <a:spLocks noGrp="1"/>
          </p:cNvSpPr>
          <p:nvPr>
            <p:ph idx="1"/>
          </p:nvPr>
        </p:nvSpPr>
        <p:spPr/>
        <p:txBody>
          <a:bodyPr/>
          <a:lstStyle/>
          <a:p>
            <a:endParaRPr lang="en-US" dirty="0"/>
          </a:p>
          <a:p>
            <a:endParaRPr lang="en-US" dirty="0"/>
          </a:p>
          <a:p>
            <a:r>
              <a:rPr lang="en-US" dirty="0"/>
              <a:t>Demo GitHub approaches.</a:t>
            </a:r>
          </a:p>
        </p:txBody>
      </p:sp>
      <p:sp>
        <p:nvSpPr>
          <p:cNvPr id="3" name="Title 2">
            <a:extLst>
              <a:ext uri="{FF2B5EF4-FFF2-40B4-BE49-F238E27FC236}">
                <a16:creationId xmlns:a16="http://schemas.microsoft.com/office/drawing/2014/main" id="{1A82071C-A0DC-1347-94DD-5AB096EEA2C5}"/>
              </a:ext>
            </a:extLst>
          </p:cNvPr>
          <p:cNvSpPr>
            <a:spLocks noGrp="1"/>
          </p:cNvSpPr>
          <p:nvPr>
            <p:ph type="title"/>
          </p:nvPr>
        </p:nvSpPr>
        <p:spPr/>
        <p:txBody>
          <a:bodyPr/>
          <a:lstStyle/>
          <a:p>
            <a:r>
              <a:rPr lang="en-US" dirty="0"/>
              <a:t>GitHub</a:t>
            </a:r>
          </a:p>
        </p:txBody>
      </p:sp>
    </p:spTree>
    <p:extLst>
      <p:ext uri="{BB962C8B-B14F-4D97-AF65-F5344CB8AC3E}">
        <p14:creationId xmlns:p14="http://schemas.microsoft.com/office/powerpoint/2010/main" val="305347401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906" name="Rectangle 2"/>
          <p:cNvSpPr>
            <a:spLocks noGrp="1" noChangeArrowheads="1"/>
          </p:cNvSpPr>
          <p:nvPr>
            <p:ph type="title"/>
          </p:nvPr>
        </p:nvSpPr>
        <p:spPr/>
        <p:txBody>
          <a:bodyPr/>
          <a:lstStyle/>
          <a:p>
            <a:r>
              <a:rPr lang="en-US" altLang="en-US" dirty="0"/>
              <a:t>Create Table Construct</a:t>
            </a:r>
          </a:p>
        </p:txBody>
      </p:sp>
      <p:sp>
        <p:nvSpPr>
          <p:cNvPr id="9218" name="Rectangle 3"/>
          <p:cNvSpPr>
            <a:spLocks noGrp="1" noChangeArrowheads="1"/>
          </p:cNvSpPr>
          <p:nvPr>
            <p:ph type="body" idx="1"/>
          </p:nvPr>
        </p:nvSpPr>
        <p:spPr>
          <a:xfrm>
            <a:off x="1719263" y="845344"/>
            <a:ext cx="5531930" cy="3790664"/>
          </a:xfrm>
        </p:spPr>
        <p:txBody>
          <a:bodyPr/>
          <a:lstStyle/>
          <a:p>
            <a:pPr>
              <a:tabLst>
                <a:tab pos="1116806" algn="l"/>
                <a:tab pos="1462088" algn="l"/>
                <a:tab pos="2277666" algn="l"/>
              </a:tabLst>
            </a:pPr>
            <a:r>
              <a:rPr kumimoji="0" lang="en-US" altLang="en-US" dirty="0"/>
              <a:t>An SQL relation is defined using the</a:t>
            </a:r>
            <a:r>
              <a:rPr lang="en-US" altLang="en-US" dirty="0"/>
              <a:t> </a:t>
            </a:r>
            <a:r>
              <a:rPr lang="en-US" altLang="en-US" b="1" dirty="0">
                <a:solidFill>
                  <a:srgbClr val="002060"/>
                </a:solidFill>
              </a:rPr>
              <a:t>create table </a:t>
            </a:r>
            <a:r>
              <a:rPr kumimoji="0" lang="en-US" altLang="en-US" dirty="0"/>
              <a:t>command</a:t>
            </a:r>
            <a:r>
              <a:rPr lang="en-US" altLang="en-US" dirty="0"/>
              <a:t>:</a:t>
            </a:r>
          </a:p>
          <a:p>
            <a:pPr>
              <a:buNone/>
              <a:tabLst>
                <a:tab pos="1116806" algn="l"/>
                <a:tab pos="1462088" algn="l"/>
                <a:tab pos="2277666" algn="l"/>
              </a:tabLst>
            </a:pPr>
            <a:r>
              <a:rPr lang="en-US" altLang="en-US" dirty="0"/>
              <a:t>		</a:t>
            </a:r>
            <a:r>
              <a:rPr lang="en-US" altLang="en-US" b="1" dirty="0"/>
              <a:t>create table </a:t>
            </a:r>
            <a:r>
              <a:rPr lang="en-US" altLang="en-US" i="1" dirty="0"/>
              <a:t>r </a:t>
            </a:r>
          </a:p>
          <a:p>
            <a:pPr>
              <a:buNone/>
              <a:tabLst>
                <a:tab pos="1116806" algn="l"/>
                <a:tab pos="1462088" algn="l"/>
                <a:tab pos="2277666" algn="l"/>
              </a:tabLst>
            </a:pPr>
            <a:r>
              <a:rPr lang="en-US" altLang="en-US" i="1" dirty="0"/>
              <a:t>                                   </a:t>
            </a:r>
            <a:r>
              <a:rPr lang="en-US" altLang="en-US" dirty="0"/>
              <a:t>(</a:t>
            </a:r>
            <a:r>
              <a:rPr lang="en-US" altLang="en-US" i="1" dirty="0"/>
              <a:t>A</a:t>
            </a:r>
            <a:r>
              <a:rPr lang="en-US" altLang="en-US" baseline="-25000" dirty="0"/>
              <a:t>1</a:t>
            </a:r>
            <a:r>
              <a:rPr lang="en-US" altLang="en-US" dirty="0"/>
              <a:t> </a:t>
            </a:r>
            <a:r>
              <a:rPr lang="en-US" altLang="en-US" i="1" dirty="0"/>
              <a:t>D</a:t>
            </a:r>
            <a:r>
              <a:rPr lang="en-US" altLang="en-US" baseline="-25000" dirty="0"/>
              <a:t>1</a:t>
            </a:r>
            <a:r>
              <a:rPr lang="en-US" altLang="en-US" dirty="0"/>
              <a:t>, </a:t>
            </a:r>
            <a:r>
              <a:rPr lang="en-US" altLang="en-US" i="1" dirty="0"/>
              <a:t>A</a:t>
            </a:r>
            <a:r>
              <a:rPr lang="en-US" altLang="en-US" baseline="-25000" dirty="0"/>
              <a:t>2</a:t>
            </a:r>
            <a:r>
              <a:rPr lang="en-US" altLang="en-US" dirty="0"/>
              <a:t> </a:t>
            </a:r>
            <a:r>
              <a:rPr lang="en-US" altLang="en-US" i="1" dirty="0"/>
              <a:t>D</a:t>
            </a:r>
            <a:r>
              <a:rPr lang="en-US" altLang="en-US" baseline="-25000" dirty="0"/>
              <a:t>2</a:t>
            </a:r>
            <a:r>
              <a:rPr lang="en-US" altLang="en-US" dirty="0"/>
              <a:t>, ..., </a:t>
            </a:r>
            <a:r>
              <a:rPr lang="en-US" altLang="en-US" i="1" dirty="0"/>
              <a:t>A</a:t>
            </a:r>
            <a:r>
              <a:rPr lang="en-US" altLang="en-US" i="1" baseline="-25000" dirty="0"/>
              <a:t>n</a:t>
            </a:r>
            <a:r>
              <a:rPr lang="en-US" altLang="en-US" i="1" dirty="0"/>
              <a:t> </a:t>
            </a:r>
            <a:r>
              <a:rPr lang="en-US" altLang="en-US" i="1" dirty="0" err="1"/>
              <a:t>D</a:t>
            </a:r>
            <a:r>
              <a:rPr lang="en-US" altLang="en-US" i="1" baseline="-25000" dirty="0" err="1"/>
              <a:t>n</a:t>
            </a:r>
            <a:r>
              <a:rPr lang="en-US" altLang="en-US" i="1" dirty="0"/>
              <a:t>,</a:t>
            </a:r>
            <a:br>
              <a:rPr lang="en-US" altLang="en-US" i="1" dirty="0"/>
            </a:br>
            <a:r>
              <a:rPr lang="en-US" altLang="en-US" i="1" dirty="0"/>
              <a:t>	             </a:t>
            </a:r>
            <a:r>
              <a:rPr lang="en-US" altLang="en-US" dirty="0"/>
              <a:t>(integrity-constraint</a:t>
            </a:r>
            <a:r>
              <a:rPr lang="en-US" altLang="en-US" baseline="-25000" dirty="0"/>
              <a:t>1</a:t>
            </a:r>
            <a:r>
              <a:rPr lang="en-US" altLang="en-US" dirty="0"/>
              <a:t>),</a:t>
            </a:r>
            <a:br>
              <a:rPr lang="en-US" altLang="en-US" dirty="0"/>
            </a:br>
            <a:r>
              <a:rPr lang="en-US" altLang="en-US" dirty="0"/>
              <a:t>	                 ...,</a:t>
            </a:r>
            <a:br>
              <a:rPr lang="en-US" altLang="en-US" dirty="0"/>
            </a:br>
            <a:r>
              <a:rPr lang="en-US" altLang="en-US" dirty="0"/>
              <a:t>                               (integrity-</a:t>
            </a:r>
            <a:r>
              <a:rPr lang="en-US" altLang="en-US" dirty="0" err="1"/>
              <a:t>constraint</a:t>
            </a:r>
            <a:r>
              <a:rPr lang="en-US" altLang="en-US" baseline="-25000" dirty="0" err="1"/>
              <a:t>k</a:t>
            </a:r>
            <a:r>
              <a:rPr lang="en-US" altLang="en-US" dirty="0"/>
              <a:t>))</a:t>
            </a:r>
          </a:p>
          <a:p>
            <a:pPr lvl="1">
              <a:tabLst>
                <a:tab pos="1116806" algn="l"/>
                <a:tab pos="1462088" algn="l"/>
                <a:tab pos="2277666" algn="l"/>
              </a:tabLst>
            </a:pPr>
            <a:r>
              <a:rPr lang="en-US" altLang="en-US" i="1" dirty="0"/>
              <a:t>r</a:t>
            </a:r>
            <a:r>
              <a:rPr lang="en-US" altLang="en-US" dirty="0"/>
              <a:t> is the name of the relation</a:t>
            </a:r>
          </a:p>
          <a:p>
            <a:pPr lvl="1">
              <a:tabLst>
                <a:tab pos="1116806" algn="l"/>
                <a:tab pos="1462088" algn="l"/>
                <a:tab pos="2277666" algn="l"/>
              </a:tabLst>
            </a:pPr>
            <a:r>
              <a:rPr lang="en-US" altLang="en-US" dirty="0"/>
              <a:t>each </a:t>
            </a:r>
            <a:r>
              <a:rPr lang="en-US" altLang="en-US" i="1" dirty="0"/>
              <a:t>A</a:t>
            </a:r>
            <a:r>
              <a:rPr lang="en-US" altLang="en-US" i="1" baseline="-25000" dirty="0"/>
              <a:t>i</a:t>
            </a:r>
            <a:r>
              <a:rPr lang="en-US" altLang="en-US" dirty="0"/>
              <a:t> is an attribute name in the schema of relation </a:t>
            </a:r>
            <a:r>
              <a:rPr lang="en-US" altLang="en-US" i="1" dirty="0"/>
              <a:t>r</a:t>
            </a:r>
          </a:p>
          <a:p>
            <a:pPr lvl="1">
              <a:tabLst>
                <a:tab pos="1116806" algn="l"/>
                <a:tab pos="1462088" algn="l"/>
                <a:tab pos="2277666" algn="l"/>
              </a:tabLst>
            </a:pPr>
            <a:r>
              <a:rPr lang="en-US" altLang="en-US" i="1" dirty="0"/>
              <a:t>D</a:t>
            </a:r>
            <a:r>
              <a:rPr lang="en-US" altLang="en-US" i="1" baseline="-25000" dirty="0"/>
              <a:t>i</a:t>
            </a:r>
            <a:r>
              <a:rPr lang="en-US" altLang="en-US" dirty="0"/>
              <a:t> is the data type of values in the domain of attribute </a:t>
            </a:r>
            <a:r>
              <a:rPr lang="en-US" altLang="en-US" i="1" dirty="0"/>
              <a:t>A</a:t>
            </a:r>
            <a:r>
              <a:rPr lang="en-US" altLang="en-US" i="1" baseline="-25000" dirty="0"/>
              <a:t>i</a:t>
            </a:r>
            <a:endParaRPr lang="en-US" altLang="en-US" dirty="0"/>
          </a:p>
          <a:p>
            <a:pPr>
              <a:tabLst>
                <a:tab pos="1116806" algn="l"/>
                <a:tab pos="1462088" algn="l"/>
                <a:tab pos="2277666" algn="l"/>
              </a:tabLst>
            </a:pPr>
            <a:r>
              <a:rPr kumimoji="0" lang="en-US" altLang="en-US" dirty="0"/>
              <a:t>Example</a:t>
            </a:r>
            <a:r>
              <a:rPr lang="en-US" altLang="en-US" dirty="0"/>
              <a:t>:</a:t>
            </a:r>
          </a:p>
          <a:p>
            <a:pPr>
              <a:buNone/>
              <a:tabLst>
                <a:tab pos="1116806" algn="l"/>
                <a:tab pos="1462088" algn="l"/>
                <a:tab pos="2277666" algn="l"/>
              </a:tabLst>
            </a:pPr>
            <a:r>
              <a:rPr lang="en-US" altLang="en-US" dirty="0"/>
              <a:t>		 </a:t>
            </a:r>
            <a:r>
              <a:rPr lang="en-US" altLang="en-US" b="1" dirty="0"/>
              <a:t>create table</a:t>
            </a:r>
            <a:r>
              <a:rPr lang="en-US" altLang="en-US" dirty="0"/>
              <a:t> </a:t>
            </a:r>
            <a:r>
              <a:rPr lang="en-US" altLang="en-US" i="1" dirty="0"/>
              <a:t>instructor</a:t>
            </a:r>
            <a:r>
              <a:rPr lang="en-US" altLang="en-US" dirty="0"/>
              <a:t> (</a:t>
            </a:r>
            <a:br>
              <a:rPr lang="en-US" altLang="en-US" dirty="0"/>
            </a:br>
            <a:r>
              <a:rPr lang="en-US" altLang="en-US" dirty="0"/>
              <a:t>                             </a:t>
            </a:r>
            <a:r>
              <a:rPr lang="en-US" altLang="en-US" i="1" dirty="0"/>
              <a:t>ID</a:t>
            </a:r>
            <a:r>
              <a:rPr lang="en-US" altLang="en-US" dirty="0"/>
              <a:t>                </a:t>
            </a:r>
            <a:r>
              <a:rPr lang="en-US" altLang="en-US" b="1" dirty="0"/>
              <a:t>char</a:t>
            </a:r>
            <a:r>
              <a:rPr lang="en-US" altLang="en-US" dirty="0"/>
              <a:t>(5),</a:t>
            </a:r>
            <a:br>
              <a:rPr lang="en-US" altLang="en-US" dirty="0"/>
            </a:br>
            <a:r>
              <a:rPr lang="en-US" altLang="en-US" dirty="0"/>
              <a:t>                             </a:t>
            </a:r>
            <a:r>
              <a:rPr lang="en-US" altLang="en-US" i="1" dirty="0"/>
              <a:t>name           </a:t>
            </a:r>
            <a:r>
              <a:rPr lang="en-US" altLang="en-US" b="1" dirty="0" err="1"/>
              <a:t>varchar</a:t>
            </a:r>
            <a:r>
              <a:rPr lang="en-US" altLang="en-US" dirty="0"/>
              <a:t>(20)</a:t>
            </a:r>
            <a:r>
              <a:rPr lang="en-US" altLang="en-US" b="1" dirty="0"/>
              <a:t>,</a:t>
            </a:r>
            <a:br>
              <a:rPr lang="en-US" altLang="en-US" b="1" i="1" dirty="0"/>
            </a:br>
            <a:r>
              <a:rPr lang="en-US" altLang="en-US" b="1" i="1" dirty="0"/>
              <a:t>                             </a:t>
            </a:r>
            <a:r>
              <a:rPr lang="en-US" altLang="en-US" i="1" dirty="0"/>
              <a:t>dept_name  </a:t>
            </a:r>
            <a:r>
              <a:rPr lang="en-US" altLang="en-US" b="1" dirty="0" err="1"/>
              <a:t>varchar</a:t>
            </a:r>
            <a:r>
              <a:rPr lang="en-US" altLang="en-US" dirty="0"/>
              <a:t>(20),</a:t>
            </a:r>
            <a:br>
              <a:rPr lang="en-US" altLang="en-US" dirty="0"/>
            </a:br>
            <a:r>
              <a:rPr lang="en-US" altLang="en-US" dirty="0"/>
              <a:t>                             </a:t>
            </a:r>
            <a:r>
              <a:rPr lang="en-US" altLang="en-US" i="1" dirty="0"/>
              <a:t>salary</a:t>
            </a:r>
            <a:r>
              <a:rPr lang="en-US" altLang="en-US" dirty="0"/>
              <a:t>           </a:t>
            </a:r>
            <a:r>
              <a:rPr lang="en-US" altLang="en-US" b="1" dirty="0"/>
              <a:t>numeric</a:t>
            </a:r>
            <a:r>
              <a:rPr lang="en-US" altLang="en-US" dirty="0"/>
              <a:t>(8,2))</a:t>
            </a:r>
          </a:p>
          <a:p>
            <a:pPr>
              <a:buNone/>
              <a:tabLst>
                <a:tab pos="1116806" algn="l"/>
                <a:tab pos="1462088" algn="l"/>
                <a:tab pos="2277666" algn="l"/>
              </a:tabLst>
            </a:pPr>
            <a:endParaRPr lang="en-US" altLang="en-US" dirty="0"/>
          </a:p>
        </p:txBody>
      </p:sp>
    </p:spTree>
    <p:extLst>
      <p:ext uri="{BB962C8B-B14F-4D97-AF65-F5344CB8AC3E}">
        <p14:creationId xmlns:p14="http://schemas.microsoft.com/office/powerpoint/2010/main" val="284963774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1954" name="Rectangle 2"/>
          <p:cNvSpPr>
            <a:spLocks noGrp="1" noChangeArrowheads="1"/>
          </p:cNvSpPr>
          <p:nvPr>
            <p:ph type="title"/>
          </p:nvPr>
        </p:nvSpPr>
        <p:spPr>
          <a:xfrm>
            <a:off x="1696641" y="97384"/>
            <a:ext cx="6057900" cy="457200"/>
          </a:xfrm>
        </p:spPr>
        <p:txBody>
          <a:bodyPr/>
          <a:lstStyle/>
          <a:p>
            <a:r>
              <a:rPr lang="en-US" altLang="en-US" dirty="0"/>
              <a:t>Integrity Constraints in Create Table</a:t>
            </a:r>
          </a:p>
        </p:txBody>
      </p:sp>
      <p:sp>
        <p:nvSpPr>
          <p:cNvPr id="10242" name="Rectangle 3"/>
          <p:cNvSpPr>
            <a:spLocks noGrp="1" noChangeArrowheads="1"/>
          </p:cNvSpPr>
          <p:nvPr>
            <p:ph type="body" idx="1"/>
          </p:nvPr>
        </p:nvSpPr>
        <p:spPr>
          <a:xfrm>
            <a:off x="1696641" y="832282"/>
            <a:ext cx="5636847" cy="3585753"/>
          </a:xfrm>
        </p:spPr>
        <p:txBody>
          <a:bodyPr/>
          <a:lstStyle/>
          <a:p>
            <a:r>
              <a:rPr lang="en-US" altLang="en-US" dirty="0"/>
              <a:t>Types of integrity constraints</a:t>
            </a:r>
          </a:p>
          <a:p>
            <a:pPr lvl="1"/>
            <a:r>
              <a:rPr lang="en-US" altLang="en-US" b="1" dirty="0"/>
              <a:t>primary key</a:t>
            </a:r>
            <a:r>
              <a:rPr lang="en-US" altLang="en-US" dirty="0"/>
              <a:t> (</a:t>
            </a:r>
            <a:r>
              <a:rPr lang="en-US" altLang="en-US" i="1" dirty="0"/>
              <a:t>A</a:t>
            </a:r>
            <a:r>
              <a:rPr lang="en-US" altLang="en-US" baseline="-25000" dirty="0"/>
              <a:t>1</a:t>
            </a:r>
            <a:r>
              <a:rPr lang="en-US" altLang="en-US" dirty="0"/>
              <a:t>, ..., </a:t>
            </a:r>
            <a:r>
              <a:rPr lang="en-US" altLang="en-US" i="1" dirty="0"/>
              <a:t>A</a:t>
            </a:r>
            <a:r>
              <a:rPr lang="en-US" altLang="en-US" i="1" baseline="-25000" dirty="0"/>
              <a:t>n </a:t>
            </a:r>
            <a:r>
              <a:rPr lang="en-US" altLang="en-US" dirty="0"/>
              <a:t>)</a:t>
            </a:r>
          </a:p>
          <a:p>
            <a:pPr lvl="1"/>
            <a:r>
              <a:rPr lang="en-US" altLang="en-US" b="1" dirty="0"/>
              <a:t>foreign key </a:t>
            </a:r>
            <a:r>
              <a:rPr lang="en-US" altLang="en-US" dirty="0"/>
              <a:t>(</a:t>
            </a:r>
            <a:r>
              <a:rPr lang="en-US" altLang="en-US" i="1" dirty="0"/>
              <a:t>A</a:t>
            </a:r>
            <a:r>
              <a:rPr lang="en-US" altLang="en-US" baseline="-25000" dirty="0"/>
              <a:t>m</a:t>
            </a:r>
            <a:r>
              <a:rPr lang="en-US" altLang="en-US" dirty="0"/>
              <a:t>, ..., </a:t>
            </a:r>
            <a:r>
              <a:rPr lang="en-US" altLang="en-US" i="1" dirty="0"/>
              <a:t>A</a:t>
            </a:r>
            <a:r>
              <a:rPr lang="en-US" altLang="en-US" i="1" baseline="-25000" dirty="0"/>
              <a:t>n </a:t>
            </a:r>
            <a:r>
              <a:rPr lang="en-US" altLang="en-US" dirty="0"/>
              <a:t>) </a:t>
            </a:r>
            <a:r>
              <a:rPr lang="en-US" altLang="en-US" b="1" dirty="0"/>
              <a:t>references </a:t>
            </a:r>
            <a:r>
              <a:rPr lang="en-US" altLang="en-US" i="1" dirty="0"/>
              <a:t>r</a:t>
            </a:r>
            <a:endParaRPr lang="en-US" altLang="en-US" b="1" dirty="0"/>
          </a:p>
          <a:p>
            <a:pPr lvl="1"/>
            <a:r>
              <a:rPr lang="en-US" altLang="en-US" b="1" dirty="0"/>
              <a:t>not null</a:t>
            </a:r>
          </a:p>
          <a:p>
            <a:r>
              <a:rPr lang="en-US" altLang="en-US" dirty="0"/>
              <a:t>SQL prevents any update to the database that violates an integrity constraint.</a:t>
            </a:r>
          </a:p>
          <a:p>
            <a:r>
              <a:rPr lang="en-US" altLang="en-US" dirty="0"/>
              <a:t>Example:</a:t>
            </a:r>
          </a:p>
          <a:p>
            <a:pPr>
              <a:buNone/>
            </a:pPr>
            <a:r>
              <a:rPr lang="en-US" altLang="en-US" b="1" dirty="0"/>
              <a:t>         create table</a:t>
            </a:r>
            <a:r>
              <a:rPr lang="en-US" altLang="en-US" dirty="0"/>
              <a:t> </a:t>
            </a:r>
            <a:r>
              <a:rPr lang="en-US" altLang="en-US" i="1" dirty="0"/>
              <a:t>instructor</a:t>
            </a:r>
            <a:r>
              <a:rPr lang="en-US" altLang="en-US" dirty="0"/>
              <a:t> (</a:t>
            </a:r>
            <a:br>
              <a:rPr lang="en-US" altLang="en-US" dirty="0"/>
            </a:br>
            <a:r>
              <a:rPr lang="en-US" altLang="en-US" dirty="0"/>
              <a:t>               </a:t>
            </a:r>
            <a:r>
              <a:rPr lang="en-US" altLang="en-US" i="1" dirty="0"/>
              <a:t>ID</a:t>
            </a:r>
            <a:r>
              <a:rPr lang="en-US" altLang="en-US" dirty="0"/>
              <a:t>                </a:t>
            </a:r>
            <a:r>
              <a:rPr lang="en-US" altLang="en-US" b="1" dirty="0"/>
              <a:t>char</a:t>
            </a:r>
            <a:r>
              <a:rPr lang="en-US" altLang="en-US" dirty="0"/>
              <a:t>(5),</a:t>
            </a:r>
            <a:br>
              <a:rPr lang="en-US" altLang="en-US" dirty="0"/>
            </a:br>
            <a:r>
              <a:rPr lang="en-US" altLang="en-US" dirty="0"/>
              <a:t>               </a:t>
            </a:r>
            <a:r>
              <a:rPr lang="en-US" altLang="en-US" i="1" dirty="0"/>
              <a:t>name           </a:t>
            </a:r>
            <a:r>
              <a:rPr lang="en-US" altLang="en-US" b="1" dirty="0"/>
              <a:t>varchar</a:t>
            </a:r>
            <a:r>
              <a:rPr lang="en-US" altLang="en-US" dirty="0"/>
              <a:t>(20) </a:t>
            </a:r>
            <a:r>
              <a:rPr lang="en-US" altLang="en-US" b="1" dirty="0"/>
              <a:t>not null,</a:t>
            </a:r>
            <a:br>
              <a:rPr lang="en-US" altLang="en-US" b="1" i="1" dirty="0"/>
            </a:br>
            <a:r>
              <a:rPr lang="en-US" altLang="en-US" b="1" i="1" dirty="0"/>
              <a:t>               </a:t>
            </a:r>
            <a:r>
              <a:rPr lang="en-US" altLang="en-US" i="1" dirty="0"/>
              <a:t>dept_name  </a:t>
            </a:r>
            <a:r>
              <a:rPr lang="en-US" altLang="en-US" b="1" dirty="0"/>
              <a:t>varchar</a:t>
            </a:r>
            <a:r>
              <a:rPr lang="en-US" altLang="en-US" dirty="0"/>
              <a:t>(20),</a:t>
            </a:r>
            <a:br>
              <a:rPr lang="en-US" altLang="en-US" dirty="0"/>
            </a:br>
            <a:r>
              <a:rPr lang="en-US" altLang="en-US" dirty="0"/>
              <a:t>               </a:t>
            </a:r>
            <a:r>
              <a:rPr lang="en-US" altLang="en-US" i="1" dirty="0"/>
              <a:t>salary</a:t>
            </a:r>
            <a:r>
              <a:rPr lang="en-US" altLang="en-US" dirty="0"/>
              <a:t>           </a:t>
            </a:r>
            <a:r>
              <a:rPr lang="en-US" altLang="en-US" b="1" dirty="0"/>
              <a:t>numeric</a:t>
            </a:r>
            <a:r>
              <a:rPr lang="en-US" altLang="en-US" dirty="0"/>
              <a:t>(8,2),</a:t>
            </a:r>
            <a:br>
              <a:rPr lang="en-US" altLang="en-US" dirty="0"/>
            </a:br>
            <a:r>
              <a:rPr lang="en-US" altLang="en-US" dirty="0"/>
              <a:t>               </a:t>
            </a:r>
            <a:r>
              <a:rPr lang="en-US" altLang="en-US" b="1" dirty="0"/>
              <a:t>primary key </a:t>
            </a:r>
            <a:r>
              <a:rPr lang="en-US" altLang="en-US" dirty="0"/>
              <a:t>(</a:t>
            </a:r>
            <a:r>
              <a:rPr lang="en-US" altLang="en-US" i="1" dirty="0"/>
              <a:t>ID</a:t>
            </a:r>
            <a:r>
              <a:rPr lang="en-US" altLang="en-US" dirty="0"/>
              <a:t>),</a:t>
            </a:r>
            <a:br>
              <a:rPr lang="en-US" altLang="en-US" dirty="0"/>
            </a:br>
            <a:r>
              <a:rPr lang="en-US" altLang="en-US" dirty="0"/>
              <a:t>               </a:t>
            </a:r>
            <a:r>
              <a:rPr lang="en-US" altLang="en-US" b="1" dirty="0"/>
              <a:t>foreign key </a:t>
            </a:r>
            <a:r>
              <a:rPr lang="en-US" altLang="en-US" i="1" dirty="0"/>
              <a:t>(dept_name</a:t>
            </a:r>
            <a:r>
              <a:rPr lang="en-US" altLang="en-US" dirty="0"/>
              <a:t>) </a:t>
            </a:r>
            <a:r>
              <a:rPr lang="en-US" altLang="en-US" b="1" dirty="0"/>
              <a:t>references </a:t>
            </a:r>
            <a:r>
              <a:rPr lang="en-US" altLang="en-US" i="1" dirty="0"/>
              <a:t>department);</a:t>
            </a:r>
          </a:p>
          <a:p>
            <a:pPr>
              <a:buNone/>
            </a:pPr>
            <a:endParaRPr lang="en-US" altLang="en-US" b="1" dirty="0"/>
          </a:p>
        </p:txBody>
      </p:sp>
    </p:spTree>
    <p:extLst>
      <p:ext uri="{BB962C8B-B14F-4D97-AF65-F5344CB8AC3E}">
        <p14:creationId xmlns:p14="http://schemas.microsoft.com/office/powerpoint/2010/main" val="152101148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4002" name="Rectangle 2"/>
          <p:cNvSpPr>
            <a:spLocks noGrp="1" noChangeArrowheads="1"/>
          </p:cNvSpPr>
          <p:nvPr>
            <p:ph type="title"/>
          </p:nvPr>
        </p:nvSpPr>
        <p:spPr/>
        <p:txBody>
          <a:bodyPr/>
          <a:lstStyle/>
          <a:p>
            <a:r>
              <a:rPr lang="en-US" altLang="en-US" dirty="0"/>
              <a:t>And a Few More Relation Definitions</a:t>
            </a:r>
          </a:p>
        </p:txBody>
      </p:sp>
      <p:sp>
        <p:nvSpPr>
          <p:cNvPr id="11266" name="AutoShape 3"/>
          <p:cNvSpPr>
            <a:spLocks noGrp="1" noChangeAspect="1" noChangeArrowheads="1"/>
          </p:cNvSpPr>
          <p:nvPr>
            <p:ph type="body" idx="1"/>
          </p:nvPr>
        </p:nvSpPr>
        <p:spPr>
          <a:xfrm>
            <a:off x="1719263" y="812307"/>
            <a:ext cx="5815660" cy="3482266"/>
          </a:xfrm>
        </p:spPr>
        <p:txBody>
          <a:bodyPr/>
          <a:lstStyle/>
          <a:p>
            <a:pPr>
              <a:lnSpc>
                <a:spcPct val="90000"/>
              </a:lnSpc>
              <a:spcBef>
                <a:spcPct val="0"/>
              </a:spcBef>
            </a:pPr>
            <a:r>
              <a:rPr lang="en-US" altLang="en-US" b="1" dirty="0"/>
              <a:t>create table</a:t>
            </a:r>
            <a:r>
              <a:rPr lang="en-US" altLang="en-US" dirty="0"/>
              <a:t> </a:t>
            </a:r>
            <a:r>
              <a:rPr lang="en-US" altLang="en-US" i="1" dirty="0"/>
              <a:t>student</a:t>
            </a:r>
            <a:r>
              <a:rPr lang="en-US" altLang="en-US" dirty="0"/>
              <a:t> (</a:t>
            </a:r>
            <a:br>
              <a:rPr lang="en-US" altLang="en-US" dirty="0"/>
            </a:br>
            <a:r>
              <a:rPr lang="en-US" altLang="en-US" dirty="0"/>
              <a:t>        </a:t>
            </a:r>
            <a:r>
              <a:rPr lang="en-US" altLang="en-US" i="1" dirty="0"/>
              <a:t>ID</a:t>
            </a:r>
            <a:r>
              <a:rPr lang="en-US" altLang="en-US" dirty="0"/>
              <a:t>                    </a:t>
            </a:r>
            <a:r>
              <a:rPr lang="en-US" altLang="en-US" b="1" dirty="0" err="1"/>
              <a:t>varchar</a:t>
            </a:r>
            <a:r>
              <a:rPr lang="en-US" altLang="en-US" dirty="0"/>
              <a:t>(5),</a:t>
            </a:r>
            <a:br>
              <a:rPr lang="en-US" altLang="en-US" dirty="0"/>
            </a:br>
            <a:r>
              <a:rPr lang="en-US" altLang="en-US" dirty="0"/>
              <a:t>        </a:t>
            </a:r>
            <a:r>
              <a:rPr lang="en-US" altLang="en-US" i="1" dirty="0"/>
              <a:t>name</a:t>
            </a:r>
            <a:r>
              <a:rPr lang="en-US" altLang="en-US" dirty="0"/>
              <a:t>               </a:t>
            </a:r>
            <a:r>
              <a:rPr lang="en-US" altLang="en-US" b="1" dirty="0" err="1"/>
              <a:t>varchar</a:t>
            </a:r>
            <a:r>
              <a:rPr lang="en-US" altLang="en-US" dirty="0"/>
              <a:t>(20) not null,</a:t>
            </a:r>
            <a:br>
              <a:rPr lang="en-US" altLang="en-US" dirty="0"/>
            </a:br>
            <a:r>
              <a:rPr lang="en-US" altLang="en-US" dirty="0"/>
              <a:t>        </a:t>
            </a:r>
            <a:r>
              <a:rPr lang="en-US" altLang="en-US" i="1" dirty="0"/>
              <a:t>dept_name</a:t>
            </a:r>
            <a:r>
              <a:rPr lang="en-US" altLang="en-US" dirty="0"/>
              <a:t>      </a:t>
            </a:r>
            <a:r>
              <a:rPr lang="en-US" altLang="en-US" b="1" dirty="0" err="1"/>
              <a:t>varchar</a:t>
            </a:r>
            <a:r>
              <a:rPr lang="en-US" altLang="en-US" dirty="0"/>
              <a:t>(20),</a:t>
            </a:r>
            <a:br>
              <a:rPr lang="en-US" altLang="en-US" dirty="0"/>
            </a:br>
            <a:r>
              <a:rPr lang="en-US" altLang="en-US" dirty="0"/>
              <a:t>        </a:t>
            </a:r>
            <a:r>
              <a:rPr lang="en-US" altLang="en-US" i="1" dirty="0" err="1"/>
              <a:t>tot_cred</a:t>
            </a:r>
            <a:r>
              <a:rPr lang="en-US" altLang="en-US" dirty="0"/>
              <a:t>           </a:t>
            </a:r>
            <a:r>
              <a:rPr lang="en-US" altLang="en-US" b="1" dirty="0"/>
              <a:t>numeric</a:t>
            </a:r>
            <a:r>
              <a:rPr lang="en-US" altLang="en-US" dirty="0"/>
              <a:t>(3,0),</a:t>
            </a:r>
            <a:br>
              <a:rPr lang="en-US" altLang="en-US" dirty="0"/>
            </a:br>
            <a:r>
              <a:rPr lang="en-US" altLang="en-US" dirty="0"/>
              <a:t>        </a:t>
            </a:r>
            <a:r>
              <a:rPr lang="en-US" altLang="en-US" b="1" dirty="0"/>
              <a:t>primary key </a:t>
            </a:r>
            <a:r>
              <a:rPr lang="en-US" altLang="en-US" i="1" dirty="0"/>
              <a:t>(ID),</a:t>
            </a:r>
          </a:p>
          <a:p>
            <a:pPr>
              <a:lnSpc>
                <a:spcPct val="90000"/>
              </a:lnSpc>
              <a:spcBef>
                <a:spcPct val="0"/>
              </a:spcBef>
              <a:buFont typeface="Monotype Sorts" charset="2"/>
              <a:buNone/>
            </a:pPr>
            <a:r>
              <a:rPr lang="en-US" altLang="en-US" b="1" dirty="0"/>
              <a:t>             foreign key </a:t>
            </a:r>
            <a:r>
              <a:rPr lang="en-US" altLang="en-US" i="1" dirty="0"/>
              <a:t>(dept_name</a:t>
            </a:r>
            <a:r>
              <a:rPr lang="en-US" altLang="en-US" dirty="0"/>
              <a:t>) </a:t>
            </a:r>
            <a:r>
              <a:rPr lang="en-US" altLang="en-US" b="1" dirty="0"/>
              <a:t>references </a:t>
            </a:r>
            <a:r>
              <a:rPr lang="en-US" altLang="en-US" i="1" dirty="0"/>
              <a:t>department</a:t>
            </a:r>
            <a:r>
              <a:rPr lang="en-US" altLang="en-US" dirty="0"/>
              <a:t>);</a:t>
            </a:r>
          </a:p>
          <a:p>
            <a:pPr>
              <a:lnSpc>
                <a:spcPct val="90000"/>
              </a:lnSpc>
              <a:buFont typeface="Monotype Sorts" charset="2"/>
              <a:buNone/>
            </a:pPr>
            <a:endParaRPr lang="en-US" altLang="en-US" dirty="0"/>
          </a:p>
          <a:p>
            <a:pPr>
              <a:lnSpc>
                <a:spcPct val="90000"/>
              </a:lnSpc>
              <a:spcBef>
                <a:spcPct val="0"/>
              </a:spcBef>
            </a:pPr>
            <a:r>
              <a:rPr lang="en-US" altLang="en-US" b="1" dirty="0"/>
              <a:t>create table</a:t>
            </a:r>
            <a:r>
              <a:rPr lang="en-US" altLang="en-US" dirty="0"/>
              <a:t> </a:t>
            </a:r>
            <a:r>
              <a:rPr lang="en-US" altLang="en-US" i="1" dirty="0"/>
              <a:t>takes</a:t>
            </a:r>
            <a:r>
              <a:rPr lang="en-US" altLang="en-US" dirty="0"/>
              <a:t> (</a:t>
            </a:r>
            <a:br>
              <a:rPr lang="en-US" altLang="en-US" dirty="0"/>
            </a:br>
            <a:r>
              <a:rPr lang="en-US" altLang="en-US" dirty="0"/>
              <a:t>        </a:t>
            </a:r>
            <a:r>
              <a:rPr lang="en-US" altLang="en-US" i="1" dirty="0"/>
              <a:t>ID</a:t>
            </a:r>
            <a:r>
              <a:rPr lang="en-US" altLang="en-US" dirty="0"/>
              <a:t>                   </a:t>
            </a:r>
            <a:r>
              <a:rPr lang="en-US" altLang="en-US" b="1" dirty="0" err="1"/>
              <a:t>varchar</a:t>
            </a:r>
            <a:r>
              <a:rPr lang="en-US" altLang="en-US" dirty="0"/>
              <a:t>(5),</a:t>
            </a:r>
            <a:br>
              <a:rPr lang="en-US" altLang="en-US" dirty="0"/>
            </a:br>
            <a:r>
              <a:rPr lang="en-US" altLang="en-US" dirty="0"/>
              <a:t>        </a:t>
            </a:r>
            <a:r>
              <a:rPr lang="en-US" altLang="en-US" i="1" dirty="0" err="1"/>
              <a:t>course_id</a:t>
            </a:r>
            <a:r>
              <a:rPr lang="en-US" altLang="en-US" dirty="0"/>
              <a:t>       </a:t>
            </a:r>
            <a:r>
              <a:rPr lang="en-US" altLang="en-US" b="1" dirty="0" err="1"/>
              <a:t>varchar</a:t>
            </a:r>
            <a:r>
              <a:rPr lang="en-US" altLang="en-US" dirty="0"/>
              <a:t>(8),</a:t>
            </a:r>
            <a:br>
              <a:rPr lang="en-US" altLang="en-US" dirty="0"/>
            </a:br>
            <a:r>
              <a:rPr lang="en-US" altLang="en-US" dirty="0"/>
              <a:t>        </a:t>
            </a:r>
            <a:r>
              <a:rPr lang="en-US" altLang="en-US" i="1" dirty="0" err="1"/>
              <a:t>sec_id</a:t>
            </a:r>
            <a:r>
              <a:rPr lang="en-US" altLang="en-US" dirty="0"/>
              <a:t>            </a:t>
            </a:r>
            <a:r>
              <a:rPr lang="en-US" altLang="en-US" b="1" dirty="0" err="1"/>
              <a:t>varchar</a:t>
            </a:r>
            <a:r>
              <a:rPr lang="en-US" altLang="en-US" dirty="0"/>
              <a:t>(8),</a:t>
            </a:r>
            <a:br>
              <a:rPr lang="en-US" altLang="en-US" dirty="0"/>
            </a:br>
            <a:r>
              <a:rPr lang="en-US" altLang="en-US" dirty="0"/>
              <a:t>        </a:t>
            </a:r>
            <a:r>
              <a:rPr lang="en-US" altLang="en-US" i="1" dirty="0"/>
              <a:t>semester</a:t>
            </a:r>
            <a:r>
              <a:rPr lang="en-US" altLang="en-US" dirty="0"/>
              <a:t>        </a:t>
            </a:r>
            <a:r>
              <a:rPr lang="en-US" altLang="en-US" b="1" dirty="0" err="1"/>
              <a:t>varchar</a:t>
            </a:r>
            <a:r>
              <a:rPr lang="en-US" altLang="en-US" dirty="0"/>
              <a:t>(6),</a:t>
            </a:r>
            <a:br>
              <a:rPr lang="en-US" altLang="en-US" dirty="0"/>
            </a:br>
            <a:r>
              <a:rPr lang="en-US" altLang="en-US" dirty="0"/>
              <a:t>        </a:t>
            </a:r>
            <a:r>
              <a:rPr lang="en-US" altLang="en-US" i="1" dirty="0"/>
              <a:t>year</a:t>
            </a:r>
            <a:r>
              <a:rPr lang="en-US" altLang="en-US" dirty="0"/>
              <a:t>                </a:t>
            </a:r>
            <a:r>
              <a:rPr lang="en-US" altLang="en-US" b="1" dirty="0"/>
              <a:t>numeric</a:t>
            </a:r>
            <a:r>
              <a:rPr lang="en-US" altLang="en-US" dirty="0"/>
              <a:t>(4,0),</a:t>
            </a:r>
            <a:br>
              <a:rPr lang="en-US" altLang="en-US" dirty="0"/>
            </a:br>
            <a:r>
              <a:rPr lang="en-US" altLang="en-US" dirty="0"/>
              <a:t>        </a:t>
            </a:r>
            <a:r>
              <a:rPr lang="en-US" altLang="en-US" i="1" dirty="0"/>
              <a:t>grade</a:t>
            </a:r>
            <a:r>
              <a:rPr lang="en-US" altLang="en-US" dirty="0"/>
              <a:t>              </a:t>
            </a:r>
            <a:r>
              <a:rPr lang="en-US" altLang="en-US" b="1" dirty="0" err="1"/>
              <a:t>varchar</a:t>
            </a:r>
            <a:r>
              <a:rPr lang="en-US" altLang="en-US" dirty="0"/>
              <a:t>(2), </a:t>
            </a:r>
          </a:p>
          <a:p>
            <a:pPr>
              <a:lnSpc>
                <a:spcPct val="90000"/>
              </a:lnSpc>
              <a:spcBef>
                <a:spcPct val="0"/>
              </a:spcBef>
              <a:buFont typeface="Monotype Sorts" charset="2"/>
              <a:buNone/>
            </a:pPr>
            <a:r>
              <a:rPr lang="en-US" altLang="en-US" b="1" dirty="0"/>
              <a:t>              primary key </a:t>
            </a:r>
            <a:r>
              <a:rPr lang="en-US" altLang="en-US" i="1" dirty="0"/>
              <a:t>(ID, </a:t>
            </a:r>
            <a:r>
              <a:rPr lang="en-US" altLang="en-US" i="1" dirty="0" err="1"/>
              <a:t>course_id</a:t>
            </a:r>
            <a:r>
              <a:rPr lang="en-US" altLang="en-US" i="1" dirty="0"/>
              <a:t>, </a:t>
            </a:r>
            <a:r>
              <a:rPr lang="en-US" altLang="en-US" i="1" dirty="0" err="1"/>
              <a:t>sec_id</a:t>
            </a:r>
            <a:r>
              <a:rPr lang="en-US" altLang="en-US" i="1" dirty="0"/>
              <a:t>, semester, year)</a:t>
            </a:r>
            <a:r>
              <a:rPr lang="en-US" altLang="en-US" dirty="0"/>
              <a:t> ,</a:t>
            </a:r>
          </a:p>
          <a:p>
            <a:pPr>
              <a:lnSpc>
                <a:spcPct val="90000"/>
              </a:lnSpc>
              <a:spcBef>
                <a:spcPct val="0"/>
              </a:spcBef>
              <a:buFont typeface="Monotype Sorts" charset="2"/>
              <a:buNone/>
            </a:pPr>
            <a:r>
              <a:rPr lang="en-US" altLang="en-US" b="1" dirty="0"/>
              <a:t>              foreign key </a:t>
            </a:r>
            <a:r>
              <a:rPr lang="en-US" altLang="en-US" dirty="0"/>
              <a:t>(</a:t>
            </a:r>
            <a:r>
              <a:rPr lang="en-US" altLang="en-US" i="1" dirty="0"/>
              <a:t>ID</a:t>
            </a:r>
            <a:r>
              <a:rPr lang="en-US" altLang="en-US" dirty="0"/>
              <a:t>) </a:t>
            </a:r>
            <a:r>
              <a:rPr lang="en-US" altLang="en-US" b="1" dirty="0"/>
              <a:t>references </a:t>
            </a:r>
            <a:r>
              <a:rPr lang="en-US" altLang="en-US" b="1" i="1" dirty="0"/>
              <a:t> </a:t>
            </a:r>
            <a:r>
              <a:rPr lang="en-US" altLang="en-US" i="1" dirty="0"/>
              <a:t>student,</a:t>
            </a:r>
            <a:br>
              <a:rPr lang="en-US" altLang="en-US" dirty="0"/>
            </a:br>
            <a:r>
              <a:rPr lang="en-US" altLang="en-US" dirty="0"/>
              <a:t>        </a:t>
            </a:r>
            <a:r>
              <a:rPr lang="en-US" altLang="en-US" b="1" dirty="0"/>
              <a:t>foreign key </a:t>
            </a:r>
            <a:r>
              <a:rPr lang="en-US" altLang="en-US" dirty="0"/>
              <a:t>(</a:t>
            </a:r>
            <a:r>
              <a:rPr lang="en-US" altLang="en-US" i="1" dirty="0" err="1"/>
              <a:t>course_id</a:t>
            </a:r>
            <a:r>
              <a:rPr lang="en-US" altLang="en-US" i="1" dirty="0"/>
              <a:t>, </a:t>
            </a:r>
            <a:r>
              <a:rPr lang="en-US" altLang="en-US" i="1" dirty="0" err="1"/>
              <a:t>sec_id</a:t>
            </a:r>
            <a:r>
              <a:rPr lang="en-US" altLang="en-US" i="1" dirty="0"/>
              <a:t>, semester, year</a:t>
            </a:r>
            <a:r>
              <a:rPr lang="en-US" altLang="en-US" dirty="0"/>
              <a:t>) </a:t>
            </a:r>
            <a:r>
              <a:rPr lang="en-US" altLang="en-US" b="1" dirty="0"/>
              <a:t>references </a:t>
            </a:r>
            <a:r>
              <a:rPr lang="en-US" altLang="en-US" i="1" dirty="0"/>
              <a:t>section</a:t>
            </a:r>
            <a:r>
              <a:rPr lang="en-US" altLang="en-US" dirty="0"/>
              <a:t>);</a:t>
            </a:r>
          </a:p>
          <a:p>
            <a:pPr>
              <a:lnSpc>
                <a:spcPct val="90000"/>
              </a:lnSpc>
              <a:buNone/>
            </a:pPr>
            <a:endParaRPr lang="en-US" altLang="en-US" dirty="0"/>
          </a:p>
        </p:txBody>
      </p:sp>
    </p:spTree>
    <p:extLst>
      <p:ext uri="{BB962C8B-B14F-4D97-AF65-F5344CB8AC3E}">
        <p14:creationId xmlns:p14="http://schemas.microsoft.com/office/powerpoint/2010/main" val="300214908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5026" name="Rectangle 2"/>
          <p:cNvSpPr>
            <a:spLocks noGrp="1" noChangeArrowheads="1"/>
          </p:cNvSpPr>
          <p:nvPr>
            <p:ph type="title"/>
          </p:nvPr>
        </p:nvSpPr>
        <p:spPr/>
        <p:txBody>
          <a:bodyPr/>
          <a:lstStyle/>
          <a:p>
            <a:r>
              <a:rPr lang="en-US" altLang="en-US" dirty="0"/>
              <a:t>And more still</a:t>
            </a:r>
          </a:p>
        </p:txBody>
      </p:sp>
      <p:sp>
        <p:nvSpPr>
          <p:cNvPr id="12290" name="Rectangle 3"/>
          <p:cNvSpPr>
            <a:spLocks noGrp="1" noChangeArrowheads="1"/>
          </p:cNvSpPr>
          <p:nvPr>
            <p:ph type="body" idx="1"/>
          </p:nvPr>
        </p:nvSpPr>
        <p:spPr>
          <a:xfrm>
            <a:off x="1719262" y="838630"/>
            <a:ext cx="5330762" cy="2782395"/>
          </a:xfrm>
        </p:spPr>
        <p:txBody>
          <a:bodyPr/>
          <a:lstStyle/>
          <a:p>
            <a:r>
              <a:rPr lang="en-US" altLang="en-US" b="1" dirty="0"/>
              <a:t>create table</a:t>
            </a:r>
            <a:r>
              <a:rPr lang="en-US" altLang="en-US" dirty="0"/>
              <a:t> </a:t>
            </a:r>
            <a:r>
              <a:rPr lang="en-US" altLang="en-US" i="1" dirty="0"/>
              <a:t>course</a:t>
            </a:r>
            <a:r>
              <a:rPr lang="en-US" altLang="en-US" dirty="0"/>
              <a:t> (</a:t>
            </a:r>
            <a:br>
              <a:rPr lang="en-US" altLang="en-US" dirty="0"/>
            </a:br>
            <a:r>
              <a:rPr lang="en-US" altLang="en-US" dirty="0"/>
              <a:t>        </a:t>
            </a:r>
            <a:r>
              <a:rPr lang="en-US" altLang="en-US" i="1" dirty="0" err="1"/>
              <a:t>course_id</a:t>
            </a:r>
            <a:r>
              <a:rPr lang="en-US" altLang="en-US" dirty="0"/>
              <a:t>        </a:t>
            </a:r>
            <a:r>
              <a:rPr lang="en-US" altLang="en-US" b="1" dirty="0" err="1"/>
              <a:t>varchar</a:t>
            </a:r>
            <a:r>
              <a:rPr lang="en-US" altLang="en-US" dirty="0"/>
              <a:t>(8),</a:t>
            </a:r>
            <a:br>
              <a:rPr lang="en-US" altLang="en-US" dirty="0"/>
            </a:br>
            <a:r>
              <a:rPr lang="en-US" altLang="en-US" dirty="0"/>
              <a:t>        </a:t>
            </a:r>
            <a:r>
              <a:rPr lang="en-US" altLang="en-US" i="1" dirty="0"/>
              <a:t>title</a:t>
            </a:r>
            <a:r>
              <a:rPr lang="en-US" altLang="en-US" dirty="0"/>
              <a:t>                  </a:t>
            </a:r>
            <a:r>
              <a:rPr lang="en-US" altLang="en-US" b="1" dirty="0" err="1"/>
              <a:t>varchar</a:t>
            </a:r>
            <a:r>
              <a:rPr lang="en-US" altLang="en-US" b="1" dirty="0"/>
              <a:t>(</a:t>
            </a:r>
            <a:r>
              <a:rPr lang="en-US" altLang="en-US" dirty="0"/>
              <a:t>50),</a:t>
            </a:r>
            <a:br>
              <a:rPr lang="en-US" altLang="en-US" dirty="0"/>
            </a:br>
            <a:r>
              <a:rPr lang="en-US" altLang="en-US" dirty="0"/>
              <a:t>        </a:t>
            </a:r>
            <a:r>
              <a:rPr lang="en-US" altLang="en-US" i="1" dirty="0"/>
              <a:t>dept_name</a:t>
            </a:r>
            <a:r>
              <a:rPr lang="en-US" altLang="en-US" dirty="0"/>
              <a:t>      </a:t>
            </a:r>
            <a:r>
              <a:rPr lang="en-US" altLang="en-US" b="1" dirty="0" err="1"/>
              <a:t>varchar</a:t>
            </a:r>
            <a:r>
              <a:rPr lang="en-US" altLang="en-US" dirty="0"/>
              <a:t>(20),</a:t>
            </a:r>
            <a:br>
              <a:rPr lang="en-US" altLang="en-US" dirty="0"/>
            </a:br>
            <a:r>
              <a:rPr lang="en-US" altLang="en-US" dirty="0"/>
              <a:t>        </a:t>
            </a:r>
            <a:r>
              <a:rPr lang="en-US" altLang="en-US" i="1" dirty="0"/>
              <a:t>credits</a:t>
            </a:r>
            <a:r>
              <a:rPr lang="en-US" altLang="en-US" dirty="0"/>
              <a:t>             </a:t>
            </a:r>
            <a:r>
              <a:rPr lang="en-US" altLang="en-US" b="1" dirty="0"/>
              <a:t>numeric</a:t>
            </a:r>
            <a:r>
              <a:rPr lang="en-US" altLang="en-US" dirty="0"/>
              <a:t>(2,0),</a:t>
            </a:r>
          </a:p>
          <a:p>
            <a:pPr>
              <a:spcBef>
                <a:spcPct val="0"/>
              </a:spcBef>
              <a:buFont typeface="Monotype Sorts" charset="2"/>
              <a:buNone/>
            </a:pPr>
            <a:r>
              <a:rPr lang="en-US" altLang="en-US" dirty="0"/>
              <a:t>             </a:t>
            </a:r>
            <a:r>
              <a:rPr lang="en-US" altLang="en-US" b="1" dirty="0"/>
              <a:t>primary key </a:t>
            </a:r>
            <a:r>
              <a:rPr lang="en-US" altLang="en-US" i="1" dirty="0"/>
              <a:t>(</a:t>
            </a:r>
            <a:r>
              <a:rPr lang="en-US" altLang="en-US" i="1" dirty="0" err="1"/>
              <a:t>course_id</a:t>
            </a:r>
            <a:r>
              <a:rPr lang="en-US" altLang="en-US" i="1" dirty="0"/>
              <a:t>),</a:t>
            </a:r>
          </a:p>
          <a:p>
            <a:pPr>
              <a:spcBef>
                <a:spcPct val="0"/>
              </a:spcBef>
              <a:buFont typeface="Monotype Sorts" charset="2"/>
              <a:buNone/>
            </a:pPr>
            <a:r>
              <a:rPr lang="en-US" altLang="en-US" b="1" dirty="0"/>
              <a:t>     </a:t>
            </a:r>
            <a:r>
              <a:rPr lang="en-US" altLang="en-US" dirty="0"/>
              <a:t>        </a:t>
            </a:r>
            <a:r>
              <a:rPr lang="en-US" altLang="en-US" b="1" dirty="0"/>
              <a:t>foreign key </a:t>
            </a:r>
            <a:r>
              <a:rPr lang="en-US" altLang="en-US" i="1" dirty="0"/>
              <a:t>(dept_name</a:t>
            </a:r>
            <a:r>
              <a:rPr lang="en-US" altLang="en-US" dirty="0"/>
              <a:t>) </a:t>
            </a:r>
            <a:r>
              <a:rPr lang="en-US" altLang="en-US" b="1" dirty="0"/>
              <a:t>references </a:t>
            </a:r>
            <a:r>
              <a:rPr lang="en-US" altLang="en-US" i="1" dirty="0"/>
              <a:t>department</a:t>
            </a:r>
            <a:r>
              <a:rPr lang="en-US" altLang="en-US" dirty="0"/>
              <a:t>);</a:t>
            </a:r>
          </a:p>
          <a:p>
            <a:endParaRPr lang="en-US" altLang="en-US" dirty="0"/>
          </a:p>
        </p:txBody>
      </p:sp>
    </p:spTree>
    <p:extLst>
      <p:ext uri="{BB962C8B-B14F-4D97-AF65-F5344CB8AC3E}">
        <p14:creationId xmlns:p14="http://schemas.microsoft.com/office/powerpoint/2010/main" val="374071624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8626" name="Rectangle 2"/>
          <p:cNvSpPr>
            <a:spLocks noGrp="1" noChangeArrowheads="1"/>
          </p:cNvSpPr>
          <p:nvPr>
            <p:ph type="title"/>
          </p:nvPr>
        </p:nvSpPr>
        <p:spPr/>
        <p:txBody>
          <a:bodyPr/>
          <a:lstStyle/>
          <a:p>
            <a:r>
              <a:rPr lang="en-US" altLang="en-US" dirty="0"/>
              <a:t>Updates to tables</a:t>
            </a:r>
          </a:p>
        </p:txBody>
      </p:sp>
      <p:sp>
        <p:nvSpPr>
          <p:cNvPr id="13314" name="Rectangle 3"/>
          <p:cNvSpPr>
            <a:spLocks noGrp="1" noChangeArrowheads="1"/>
          </p:cNvSpPr>
          <p:nvPr>
            <p:ph type="body" idx="1"/>
          </p:nvPr>
        </p:nvSpPr>
        <p:spPr>
          <a:xfrm>
            <a:off x="1719263" y="812483"/>
            <a:ext cx="5782369" cy="3869531"/>
          </a:xfrm>
        </p:spPr>
        <p:txBody>
          <a:bodyPr/>
          <a:lstStyle/>
          <a:p>
            <a:pPr>
              <a:lnSpc>
                <a:spcPct val="90000"/>
              </a:lnSpc>
              <a:tabLst>
                <a:tab pos="1674019" algn="l"/>
              </a:tabLst>
            </a:pPr>
            <a:r>
              <a:rPr lang="en-US" altLang="en-US" b="1" dirty="0">
                <a:solidFill>
                  <a:srgbClr val="002060"/>
                </a:solidFill>
              </a:rPr>
              <a:t>Insert </a:t>
            </a:r>
            <a:r>
              <a:rPr lang="en-US" altLang="en-US" b="1" dirty="0">
                <a:solidFill>
                  <a:srgbClr val="000099"/>
                </a:solidFill>
              </a:rPr>
              <a:t> </a:t>
            </a:r>
            <a:endParaRPr lang="en-US" altLang="en-US" dirty="0"/>
          </a:p>
          <a:p>
            <a:pPr lvl="1">
              <a:lnSpc>
                <a:spcPct val="90000"/>
              </a:lnSpc>
              <a:tabLst>
                <a:tab pos="1674019" algn="l"/>
              </a:tabLst>
            </a:pPr>
            <a:r>
              <a:rPr lang="en-US" altLang="en-US" b="1" dirty="0"/>
              <a:t>insert into </a:t>
            </a:r>
            <a:r>
              <a:rPr lang="en-US" altLang="en-US" i="1" dirty="0"/>
              <a:t>instructor </a:t>
            </a:r>
            <a:r>
              <a:rPr lang="en-US" altLang="en-US" b="1" dirty="0"/>
              <a:t>values </a:t>
            </a:r>
            <a:r>
              <a:rPr lang="en-US" altLang="en-US" dirty="0"/>
              <a:t>(</a:t>
            </a:r>
            <a:r>
              <a:rPr lang="en-US" altLang="ja-JP" dirty="0"/>
              <a:t>'</a:t>
            </a:r>
            <a:r>
              <a:rPr lang="en-US" altLang="en-US" dirty="0"/>
              <a:t>10211</a:t>
            </a:r>
            <a:r>
              <a:rPr lang="en-US" altLang="ja-JP" dirty="0"/>
              <a:t>'</a:t>
            </a:r>
            <a:r>
              <a:rPr lang="en-US" altLang="en-US" dirty="0"/>
              <a:t>, </a:t>
            </a:r>
            <a:r>
              <a:rPr lang="en-US" altLang="ja-JP" dirty="0"/>
              <a:t>'</a:t>
            </a:r>
            <a:r>
              <a:rPr lang="en-US" altLang="en-US" dirty="0"/>
              <a:t>Smith</a:t>
            </a:r>
            <a:r>
              <a:rPr lang="en-US" altLang="ja-JP" dirty="0"/>
              <a:t>'</a:t>
            </a:r>
            <a:r>
              <a:rPr lang="en-US" altLang="en-US" dirty="0"/>
              <a:t>, </a:t>
            </a:r>
            <a:r>
              <a:rPr lang="en-US" altLang="ja-JP" dirty="0"/>
              <a:t>'</a:t>
            </a:r>
            <a:r>
              <a:rPr lang="en-US" altLang="en-US" dirty="0"/>
              <a:t>Biology</a:t>
            </a:r>
            <a:r>
              <a:rPr lang="en-US" altLang="ja-JP" dirty="0"/>
              <a:t>'</a:t>
            </a:r>
            <a:r>
              <a:rPr lang="en-US" altLang="en-US" dirty="0"/>
              <a:t>, 66000);</a:t>
            </a:r>
          </a:p>
          <a:p>
            <a:pPr>
              <a:lnSpc>
                <a:spcPct val="90000"/>
              </a:lnSpc>
              <a:tabLst>
                <a:tab pos="1674019" algn="l"/>
              </a:tabLst>
            </a:pPr>
            <a:r>
              <a:rPr lang="en-US" altLang="en-US" b="1" dirty="0">
                <a:solidFill>
                  <a:srgbClr val="002060"/>
                </a:solidFill>
              </a:rPr>
              <a:t>Delete</a:t>
            </a:r>
            <a:r>
              <a:rPr lang="en-US" altLang="en-US" b="1" dirty="0">
                <a:solidFill>
                  <a:srgbClr val="000099"/>
                </a:solidFill>
              </a:rPr>
              <a:t> </a:t>
            </a:r>
          </a:p>
          <a:p>
            <a:pPr lvl="1">
              <a:lnSpc>
                <a:spcPct val="90000"/>
              </a:lnSpc>
              <a:tabLst>
                <a:tab pos="1674019" algn="l"/>
              </a:tabLst>
            </a:pPr>
            <a:r>
              <a:rPr lang="en-US" altLang="en-US" b="1" dirty="0">
                <a:solidFill>
                  <a:srgbClr val="000099"/>
                </a:solidFill>
              </a:rPr>
              <a:t> </a:t>
            </a:r>
            <a:r>
              <a:rPr lang="en-US" altLang="en-US" dirty="0"/>
              <a:t>Remove all tuples from the </a:t>
            </a:r>
            <a:r>
              <a:rPr lang="en-US" altLang="en-US" i="1" dirty="0"/>
              <a:t>student</a:t>
            </a:r>
            <a:r>
              <a:rPr lang="en-US" altLang="en-US" dirty="0"/>
              <a:t> relation</a:t>
            </a:r>
          </a:p>
          <a:p>
            <a:pPr lvl="2">
              <a:lnSpc>
                <a:spcPct val="90000"/>
              </a:lnSpc>
              <a:tabLst>
                <a:tab pos="1674019" algn="l"/>
              </a:tabLst>
            </a:pPr>
            <a:r>
              <a:rPr lang="en-US" altLang="en-US" b="1" dirty="0"/>
              <a:t>delete from </a:t>
            </a:r>
            <a:r>
              <a:rPr lang="en-US" altLang="en-US" i="1" dirty="0"/>
              <a:t>student  </a:t>
            </a:r>
          </a:p>
          <a:p>
            <a:pPr>
              <a:lnSpc>
                <a:spcPct val="90000"/>
              </a:lnSpc>
              <a:tabLst>
                <a:tab pos="1674019" algn="l"/>
              </a:tabLst>
            </a:pPr>
            <a:r>
              <a:rPr lang="en-US" altLang="en-US" b="1" dirty="0">
                <a:solidFill>
                  <a:srgbClr val="002060"/>
                </a:solidFill>
              </a:rPr>
              <a:t>Drop Table</a:t>
            </a:r>
          </a:p>
          <a:p>
            <a:pPr lvl="1">
              <a:lnSpc>
                <a:spcPct val="90000"/>
              </a:lnSpc>
              <a:tabLst>
                <a:tab pos="1674019" algn="l"/>
              </a:tabLst>
            </a:pPr>
            <a:r>
              <a:rPr lang="en-US" altLang="en-US" b="1" dirty="0"/>
              <a:t>drop table </a:t>
            </a:r>
            <a:r>
              <a:rPr lang="en-US" altLang="en-US" i="1" dirty="0"/>
              <a:t>r</a:t>
            </a:r>
          </a:p>
          <a:p>
            <a:pPr>
              <a:lnSpc>
                <a:spcPct val="90000"/>
              </a:lnSpc>
              <a:tabLst>
                <a:tab pos="1674019" algn="l"/>
              </a:tabLst>
            </a:pPr>
            <a:r>
              <a:rPr lang="en-US" altLang="en-US" b="1" dirty="0">
                <a:solidFill>
                  <a:srgbClr val="002060"/>
                </a:solidFill>
              </a:rPr>
              <a:t>Alter</a:t>
            </a:r>
            <a:r>
              <a:rPr lang="en-US" altLang="en-US" b="1" dirty="0">
                <a:solidFill>
                  <a:srgbClr val="000099"/>
                </a:solidFill>
              </a:rPr>
              <a:t> </a:t>
            </a:r>
            <a:r>
              <a:rPr lang="en-US" altLang="en-US" dirty="0"/>
              <a:t> </a:t>
            </a:r>
          </a:p>
          <a:p>
            <a:pPr lvl="1">
              <a:lnSpc>
                <a:spcPct val="90000"/>
              </a:lnSpc>
              <a:tabLst>
                <a:tab pos="1674019" algn="l"/>
              </a:tabLst>
            </a:pPr>
            <a:r>
              <a:rPr lang="en-US" altLang="en-US" b="1" dirty="0"/>
              <a:t>alter table </a:t>
            </a:r>
            <a:r>
              <a:rPr lang="en-US" altLang="en-US" i="1" dirty="0"/>
              <a:t>r </a:t>
            </a:r>
            <a:r>
              <a:rPr lang="en-US" altLang="en-US" b="1" dirty="0"/>
              <a:t>add </a:t>
            </a:r>
            <a:r>
              <a:rPr lang="en-US" altLang="en-US" i="1" dirty="0"/>
              <a:t>A D</a:t>
            </a:r>
          </a:p>
          <a:p>
            <a:pPr lvl="2">
              <a:lnSpc>
                <a:spcPct val="90000"/>
              </a:lnSpc>
              <a:tabLst>
                <a:tab pos="1674019" algn="l"/>
              </a:tabLst>
            </a:pPr>
            <a:r>
              <a:rPr lang="en-US" altLang="en-US" i="1" dirty="0"/>
              <a:t> </a:t>
            </a:r>
            <a:r>
              <a:rPr lang="en-US" altLang="en-US" dirty="0"/>
              <a:t>where </a:t>
            </a:r>
            <a:r>
              <a:rPr lang="en-US" altLang="en-US" i="1" dirty="0"/>
              <a:t>A</a:t>
            </a:r>
            <a:r>
              <a:rPr lang="en-US" altLang="en-US" dirty="0"/>
              <a:t> is the name of the attribute to be added to relation </a:t>
            </a:r>
            <a:r>
              <a:rPr lang="en-US" altLang="en-US" i="1" dirty="0"/>
              <a:t>r </a:t>
            </a:r>
            <a:r>
              <a:rPr lang="en-US" altLang="en-US" dirty="0"/>
              <a:t> and </a:t>
            </a:r>
            <a:r>
              <a:rPr lang="en-US" altLang="en-US" i="1" dirty="0"/>
              <a:t>D</a:t>
            </a:r>
            <a:r>
              <a:rPr lang="en-US" altLang="en-US" dirty="0"/>
              <a:t> is the domain of </a:t>
            </a:r>
            <a:r>
              <a:rPr lang="en-US" altLang="en-US" i="1" dirty="0"/>
              <a:t>A.</a:t>
            </a:r>
            <a:endParaRPr lang="en-US" altLang="en-US" dirty="0"/>
          </a:p>
          <a:p>
            <a:pPr lvl="2">
              <a:lnSpc>
                <a:spcPct val="90000"/>
              </a:lnSpc>
              <a:tabLst>
                <a:tab pos="1674019" algn="l"/>
              </a:tabLst>
            </a:pPr>
            <a:r>
              <a:rPr lang="en-US" altLang="en-US" dirty="0"/>
              <a:t>All exiting tuples in the relation are assigned </a:t>
            </a:r>
            <a:r>
              <a:rPr lang="en-US" altLang="en-US" i="1" dirty="0"/>
              <a:t>null</a:t>
            </a:r>
            <a:r>
              <a:rPr lang="en-US" altLang="en-US" dirty="0"/>
              <a:t> as the value for the new attribute.  </a:t>
            </a:r>
          </a:p>
          <a:p>
            <a:pPr lvl="1">
              <a:lnSpc>
                <a:spcPct val="110000"/>
              </a:lnSpc>
              <a:tabLst>
                <a:tab pos="1674019" algn="l"/>
              </a:tabLst>
            </a:pPr>
            <a:r>
              <a:rPr lang="en-US" altLang="en-US" b="1" dirty="0"/>
              <a:t>alter table </a:t>
            </a:r>
            <a:r>
              <a:rPr lang="en-US" altLang="en-US" i="1" dirty="0"/>
              <a:t>r</a:t>
            </a:r>
            <a:r>
              <a:rPr lang="en-US" altLang="en-US" b="1" dirty="0"/>
              <a:t> drop</a:t>
            </a:r>
            <a:r>
              <a:rPr lang="en-US" altLang="en-US" i="1" dirty="0"/>
              <a:t> A     </a:t>
            </a:r>
          </a:p>
          <a:p>
            <a:pPr lvl="2">
              <a:lnSpc>
                <a:spcPct val="110000"/>
              </a:lnSpc>
              <a:tabLst>
                <a:tab pos="1674019" algn="l"/>
              </a:tabLst>
            </a:pPr>
            <a:r>
              <a:rPr lang="en-US" altLang="en-US" dirty="0"/>
              <a:t>where </a:t>
            </a:r>
            <a:r>
              <a:rPr lang="en-US" altLang="en-US" i="1" dirty="0"/>
              <a:t>A</a:t>
            </a:r>
            <a:r>
              <a:rPr lang="en-US" altLang="en-US" dirty="0"/>
              <a:t> is the name of an attribute of relation</a:t>
            </a:r>
            <a:r>
              <a:rPr lang="en-US" altLang="en-US" i="1" dirty="0"/>
              <a:t> r</a:t>
            </a:r>
          </a:p>
          <a:p>
            <a:pPr lvl="2">
              <a:lnSpc>
                <a:spcPct val="90000"/>
              </a:lnSpc>
              <a:tabLst>
                <a:tab pos="1674019" algn="l"/>
              </a:tabLst>
            </a:pPr>
            <a:r>
              <a:rPr lang="en-US" altLang="en-US" dirty="0"/>
              <a:t>Dropping of attributes not supported by many databases.</a:t>
            </a:r>
          </a:p>
        </p:txBody>
      </p:sp>
    </p:spTree>
    <p:extLst>
      <p:ext uri="{BB962C8B-B14F-4D97-AF65-F5344CB8AC3E}">
        <p14:creationId xmlns:p14="http://schemas.microsoft.com/office/powerpoint/2010/main" val="397796185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098" name="Rectangle 2"/>
          <p:cNvSpPr>
            <a:spLocks noGrp="1" noChangeArrowheads="1"/>
          </p:cNvSpPr>
          <p:nvPr>
            <p:ph type="title"/>
          </p:nvPr>
        </p:nvSpPr>
        <p:spPr/>
        <p:txBody>
          <a:bodyPr vert="horz" wrap="square" lIns="67866" tIns="33338" rIns="67866" bIns="33338" numCol="1" anchor="ctr" anchorCtr="0" compatLnSpc="1">
            <a:prstTxWarp prst="textNoShape">
              <a:avLst/>
            </a:prstTxWarp>
          </a:bodyPr>
          <a:lstStyle/>
          <a:p>
            <a:r>
              <a:rPr lang="en-US" altLang="en-US" dirty="0"/>
              <a:t>Basic Query Structure </a:t>
            </a:r>
          </a:p>
        </p:txBody>
      </p:sp>
      <p:sp>
        <p:nvSpPr>
          <p:cNvPr id="14338" name="Rectangle 3"/>
          <p:cNvSpPr>
            <a:spLocks noGrp="1" noChangeArrowheads="1"/>
          </p:cNvSpPr>
          <p:nvPr>
            <p:ph type="body" idx="1"/>
          </p:nvPr>
        </p:nvSpPr>
        <p:spPr>
          <a:xfrm>
            <a:off x="1719263" y="829866"/>
            <a:ext cx="5350358" cy="3471080"/>
          </a:xfrm>
        </p:spPr>
        <p:txBody>
          <a:bodyPr vert="horz" wrap="square" lIns="67866" tIns="33338" rIns="67866" bIns="33338" numCol="1" anchor="t" anchorCtr="0" compatLnSpc="1">
            <a:prstTxWarp prst="textNoShape">
              <a:avLst/>
            </a:prstTxWarp>
          </a:bodyPr>
          <a:lstStyle/>
          <a:p>
            <a:pPr>
              <a:tabLst>
                <a:tab pos="1541860" algn="l"/>
              </a:tabLst>
            </a:pPr>
            <a:r>
              <a:rPr lang="en-US" altLang="en-US" dirty="0"/>
              <a:t>A typical SQL query has the form:</a:t>
            </a:r>
            <a:br>
              <a:rPr lang="en-US" altLang="en-US" dirty="0"/>
            </a:br>
            <a:br>
              <a:rPr lang="en-US" altLang="en-US" dirty="0"/>
            </a:br>
            <a:r>
              <a:rPr lang="en-US" altLang="en-US" dirty="0"/>
              <a:t>	</a:t>
            </a:r>
            <a:r>
              <a:rPr lang="en-US" altLang="en-US" b="1" dirty="0"/>
              <a:t>select </a:t>
            </a:r>
            <a:r>
              <a:rPr lang="en-US" altLang="en-US" i="1" dirty="0"/>
              <a:t>A</a:t>
            </a:r>
            <a:r>
              <a:rPr lang="en-US" altLang="en-US" baseline="-25000" dirty="0"/>
              <a:t>1</a:t>
            </a:r>
            <a:r>
              <a:rPr lang="en-US" altLang="en-US" dirty="0"/>
              <a:t>, </a:t>
            </a:r>
            <a:r>
              <a:rPr lang="en-US" altLang="en-US" i="1" dirty="0"/>
              <a:t>A</a:t>
            </a:r>
            <a:r>
              <a:rPr lang="en-US" altLang="en-US" baseline="-25000" dirty="0"/>
              <a:t>2</a:t>
            </a:r>
            <a:r>
              <a:rPr lang="en-US" altLang="en-US" dirty="0"/>
              <a:t>, ..., </a:t>
            </a:r>
            <a:r>
              <a:rPr lang="en-US" altLang="en-US" i="1" dirty="0"/>
              <a:t>A</a:t>
            </a:r>
            <a:r>
              <a:rPr lang="en-US" altLang="en-US" i="1" baseline="-25000" dirty="0"/>
              <a:t>n</a:t>
            </a:r>
            <a:br>
              <a:rPr lang="en-US" altLang="en-US" dirty="0"/>
            </a:br>
            <a:r>
              <a:rPr lang="en-US" altLang="en-US" dirty="0"/>
              <a:t>	</a:t>
            </a:r>
            <a:r>
              <a:rPr lang="en-US" altLang="en-US" b="1" dirty="0"/>
              <a:t>from</a:t>
            </a:r>
            <a:r>
              <a:rPr lang="en-US" altLang="en-US" dirty="0"/>
              <a:t> </a:t>
            </a:r>
            <a:r>
              <a:rPr lang="en-US" altLang="en-US" i="1" dirty="0"/>
              <a:t>r</a:t>
            </a:r>
            <a:r>
              <a:rPr lang="en-US" altLang="en-US" baseline="-25000" dirty="0"/>
              <a:t>1</a:t>
            </a:r>
            <a:r>
              <a:rPr lang="en-US" altLang="en-US" dirty="0"/>
              <a:t>, </a:t>
            </a:r>
            <a:r>
              <a:rPr lang="en-US" altLang="en-US" i="1" dirty="0"/>
              <a:t>r</a:t>
            </a:r>
            <a:r>
              <a:rPr lang="en-US" altLang="en-US" baseline="-25000" dirty="0"/>
              <a:t>2</a:t>
            </a:r>
            <a:r>
              <a:rPr lang="en-US" altLang="en-US" dirty="0"/>
              <a:t>, ..., </a:t>
            </a:r>
            <a:r>
              <a:rPr lang="en-US" altLang="en-US" i="1" dirty="0" err="1"/>
              <a:t>r</a:t>
            </a:r>
            <a:r>
              <a:rPr lang="en-US" altLang="en-US" i="1" baseline="-25000" dirty="0" err="1"/>
              <a:t>m</a:t>
            </a:r>
            <a:br>
              <a:rPr lang="en-US" altLang="en-US" dirty="0"/>
            </a:br>
            <a:r>
              <a:rPr lang="en-US" altLang="en-US" dirty="0"/>
              <a:t>	</a:t>
            </a:r>
            <a:r>
              <a:rPr lang="en-US" altLang="en-US" b="1" dirty="0"/>
              <a:t>where </a:t>
            </a:r>
            <a:r>
              <a:rPr lang="en-US" altLang="en-US" i="1" dirty="0"/>
              <a:t>P</a:t>
            </a:r>
            <a:br>
              <a:rPr lang="en-US" altLang="en-US" i="1" dirty="0"/>
            </a:br>
            <a:endParaRPr lang="en-US" altLang="en-US" dirty="0"/>
          </a:p>
          <a:p>
            <a:pPr lvl="1">
              <a:tabLst>
                <a:tab pos="1541860" algn="l"/>
              </a:tabLst>
            </a:pPr>
            <a:r>
              <a:rPr lang="en-US" altLang="en-US" i="1" dirty="0"/>
              <a:t>A</a:t>
            </a:r>
            <a:r>
              <a:rPr lang="en-US" altLang="en-US" i="1" baseline="-25000" dirty="0"/>
              <a:t>i </a:t>
            </a:r>
            <a:r>
              <a:rPr lang="en-US" altLang="en-US" dirty="0"/>
              <a:t>represents an attribute</a:t>
            </a:r>
          </a:p>
          <a:p>
            <a:pPr lvl="1">
              <a:tabLst>
                <a:tab pos="1541860" algn="l"/>
              </a:tabLst>
            </a:pPr>
            <a:r>
              <a:rPr lang="en-US" altLang="en-US" i="1" dirty="0" err="1"/>
              <a:t>R</a:t>
            </a:r>
            <a:r>
              <a:rPr lang="en-US" altLang="en-US" i="1" baseline="-25000" dirty="0" err="1"/>
              <a:t>i</a:t>
            </a:r>
            <a:r>
              <a:rPr lang="en-US" altLang="en-US" i="1" baseline="-25000" dirty="0"/>
              <a:t> </a:t>
            </a:r>
            <a:r>
              <a:rPr lang="en-US" altLang="en-US" dirty="0"/>
              <a:t>represents a relation</a:t>
            </a:r>
          </a:p>
          <a:p>
            <a:pPr lvl="1">
              <a:tabLst>
                <a:tab pos="1541860" algn="l"/>
              </a:tabLst>
            </a:pPr>
            <a:r>
              <a:rPr lang="en-US" altLang="en-US" i="1" dirty="0"/>
              <a:t>P</a:t>
            </a:r>
            <a:r>
              <a:rPr lang="en-US" altLang="en-US" dirty="0"/>
              <a:t> is a predicate.</a:t>
            </a:r>
          </a:p>
          <a:p>
            <a:pPr>
              <a:tabLst>
                <a:tab pos="1541860" algn="l"/>
              </a:tabLst>
            </a:pPr>
            <a:r>
              <a:rPr lang="en-US" altLang="en-US" dirty="0"/>
              <a:t>The result of an SQL query is a relation.</a:t>
            </a:r>
          </a:p>
        </p:txBody>
      </p:sp>
      <p:sp>
        <p:nvSpPr>
          <p:cNvPr id="2" name="TextBox 1">
            <a:extLst>
              <a:ext uri="{FF2B5EF4-FFF2-40B4-BE49-F238E27FC236}">
                <a16:creationId xmlns:a16="http://schemas.microsoft.com/office/drawing/2014/main" id="{2B296CF5-6CE9-A64F-B447-148D726925EB}"/>
              </a:ext>
            </a:extLst>
          </p:cNvPr>
          <p:cNvSpPr txBox="1"/>
          <p:nvPr/>
        </p:nvSpPr>
        <p:spPr>
          <a:xfrm>
            <a:off x="381001" y="3257550"/>
            <a:ext cx="8001000" cy="923330"/>
          </a:xfrm>
          <a:prstGeom prst="rect">
            <a:avLst/>
          </a:prstGeom>
          <a:noFill/>
        </p:spPr>
        <p:txBody>
          <a:bodyPr wrap="square" rtlCol="0">
            <a:spAutoFit/>
          </a:bodyPr>
          <a:lstStyle/>
          <a:p>
            <a:r>
              <a:rPr lang="en-US" dirty="0"/>
              <a:t>Note:</a:t>
            </a:r>
          </a:p>
          <a:p>
            <a:pPr marL="285750" indent="-285750">
              <a:buFont typeface="Arial" panose="020B0604020202020204" pitchFamily="34" charset="0"/>
              <a:buChar char="•"/>
            </a:pPr>
            <a:r>
              <a:rPr lang="en-US" dirty="0"/>
              <a:t>The SELECT ... FROM ... WHERE ... Combines two relational operators, </a:t>
            </a:r>
            <a:r>
              <a:rPr lang="en-US" altLang="en-US" i="1" dirty="0">
                <a:sym typeface="Symbol" panose="05050102010706020507" pitchFamily="18" charset="2"/>
              </a:rPr>
              <a:t></a:t>
            </a:r>
            <a:r>
              <a:rPr lang="en-US" altLang="en-US" dirty="0">
                <a:sym typeface="Symbol" panose="05050102010706020507" pitchFamily="18" charset="2"/>
              </a:rPr>
              <a:t>  and .</a:t>
            </a:r>
          </a:p>
          <a:p>
            <a:pPr marL="285750" indent="-285750">
              <a:buFont typeface="Arial" panose="020B0604020202020204" pitchFamily="34" charset="0"/>
              <a:buChar char="•"/>
            </a:pPr>
            <a:r>
              <a:rPr lang="en-US" altLang="en-US" dirty="0">
                <a:sym typeface="Symbol" panose="05050102010706020507" pitchFamily="18" charset="2"/>
              </a:rPr>
              <a:t>Actually, it also combines other operators, e.g. </a:t>
            </a:r>
            <a:r>
              <a:rPr lang="en-US" altLang="en-US" dirty="0"/>
              <a:t>x</a:t>
            </a:r>
            <a:endParaRPr lang="en-US" dirty="0"/>
          </a:p>
        </p:txBody>
      </p:sp>
    </p:spTree>
    <p:extLst>
      <p:ext uri="{BB962C8B-B14F-4D97-AF65-F5344CB8AC3E}">
        <p14:creationId xmlns:p14="http://schemas.microsoft.com/office/powerpoint/2010/main" val="946538113"/>
      </p:ext>
    </p:extLst>
  </p:cSld>
  <p:clrMapOvr>
    <a:masterClrMapping/>
  </p:clrMapOvr>
  <p:transition spd="slow"/>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0146" name="Rectangle 2"/>
          <p:cNvSpPr>
            <a:spLocks noGrp="1" noChangeArrowheads="1"/>
          </p:cNvSpPr>
          <p:nvPr>
            <p:ph type="title"/>
          </p:nvPr>
        </p:nvSpPr>
        <p:spPr/>
        <p:txBody>
          <a:bodyPr vert="horz" wrap="square" lIns="67866" tIns="33338" rIns="67866" bIns="33338" numCol="1" anchor="ctr" anchorCtr="0" compatLnSpc="1">
            <a:prstTxWarp prst="textNoShape">
              <a:avLst/>
            </a:prstTxWarp>
          </a:bodyPr>
          <a:lstStyle/>
          <a:p>
            <a:r>
              <a:rPr lang="en-US" altLang="en-US" dirty="0"/>
              <a:t>The select Clause</a:t>
            </a:r>
          </a:p>
        </p:txBody>
      </p:sp>
      <p:sp>
        <p:nvSpPr>
          <p:cNvPr id="15362" name="Rectangle 3"/>
          <p:cNvSpPr>
            <a:spLocks noGrp="1" noChangeArrowheads="1"/>
          </p:cNvSpPr>
          <p:nvPr>
            <p:ph type="body" idx="1"/>
          </p:nvPr>
        </p:nvSpPr>
        <p:spPr>
          <a:xfrm>
            <a:off x="1719263" y="829867"/>
            <a:ext cx="5695811" cy="3394662"/>
          </a:xfrm>
        </p:spPr>
        <p:txBody>
          <a:bodyPr vert="horz" wrap="square" lIns="67866" tIns="33338" rIns="67866" bIns="33338" numCol="1" anchor="t" anchorCtr="0" compatLnSpc="1">
            <a:prstTxWarp prst="textNoShape">
              <a:avLst/>
            </a:prstTxWarp>
          </a:bodyPr>
          <a:lstStyle/>
          <a:p>
            <a:pPr>
              <a:tabLst>
                <a:tab pos="1541860" algn="l"/>
              </a:tabLst>
            </a:pPr>
            <a:r>
              <a:rPr lang="en-US" altLang="en-US" dirty="0"/>
              <a:t>The </a:t>
            </a:r>
            <a:r>
              <a:rPr lang="en-US" altLang="en-US" b="1" dirty="0"/>
              <a:t>select</a:t>
            </a:r>
            <a:r>
              <a:rPr lang="en-US" altLang="en-US" dirty="0"/>
              <a:t> clause lists the attributes desired in the result of a query</a:t>
            </a:r>
          </a:p>
          <a:p>
            <a:pPr lvl="1">
              <a:tabLst>
                <a:tab pos="1541860" algn="l"/>
              </a:tabLst>
            </a:pPr>
            <a:r>
              <a:rPr lang="en-US" altLang="en-US" dirty="0"/>
              <a:t>corresponds to the projection operation of the relational algebra</a:t>
            </a:r>
          </a:p>
          <a:p>
            <a:pPr>
              <a:lnSpc>
                <a:spcPct val="110000"/>
              </a:lnSpc>
              <a:tabLst>
                <a:tab pos="1541860" algn="l"/>
              </a:tabLst>
            </a:pPr>
            <a:r>
              <a:rPr lang="en-US" altLang="en-US" dirty="0"/>
              <a:t>Example: find the names of all instructors:</a:t>
            </a:r>
            <a:br>
              <a:rPr lang="en-US" altLang="en-US" dirty="0"/>
            </a:br>
            <a:r>
              <a:rPr lang="en-US" altLang="en-US" dirty="0"/>
              <a:t>		</a:t>
            </a:r>
            <a:r>
              <a:rPr lang="en-US" altLang="en-US" b="1" dirty="0"/>
              <a:t>select </a:t>
            </a:r>
            <a:r>
              <a:rPr lang="en-US" altLang="en-US" i="1" dirty="0"/>
              <a:t>name</a:t>
            </a:r>
            <a:br>
              <a:rPr lang="en-US" altLang="en-US" dirty="0"/>
            </a:br>
            <a:r>
              <a:rPr lang="en-US" altLang="en-US" dirty="0"/>
              <a:t>		</a:t>
            </a:r>
            <a:r>
              <a:rPr lang="en-US" altLang="en-US" b="1" dirty="0"/>
              <a:t>from </a:t>
            </a:r>
            <a:r>
              <a:rPr lang="en-US" altLang="en-US" i="1" dirty="0"/>
              <a:t>instructor</a:t>
            </a:r>
          </a:p>
          <a:p>
            <a:pPr>
              <a:tabLst>
                <a:tab pos="1541860" algn="l"/>
              </a:tabLst>
            </a:pPr>
            <a:r>
              <a:rPr lang="en-US" altLang="en-US" dirty="0"/>
              <a:t>NOTE:  SQL names are case insensitive (i.e., you may use upper- or lower-case letters.)  </a:t>
            </a:r>
          </a:p>
          <a:p>
            <a:pPr lvl="1">
              <a:tabLst>
                <a:tab pos="1541860" algn="l"/>
              </a:tabLst>
            </a:pPr>
            <a:r>
              <a:rPr lang="en-US" altLang="en-US" dirty="0"/>
              <a:t>E.g.,  </a:t>
            </a:r>
            <a:r>
              <a:rPr lang="en-US" altLang="en-US" i="1" dirty="0"/>
              <a:t>Name</a:t>
            </a:r>
            <a:r>
              <a:rPr lang="en-US" altLang="en-US" dirty="0"/>
              <a:t> ≡ </a:t>
            </a:r>
            <a:r>
              <a:rPr lang="en-US" altLang="en-US" i="1" dirty="0"/>
              <a:t>NAME</a:t>
            </a:r>
            <a:r>
              <a:rPr lang="en-US" altLang="en-US" dirty="0"/>
              <a:t> ≡ </a:t>
            </a:r>
            <a:r>
              <a:rPr lang="en-US" altLang="en-US" i="1" dirty="0"/>
              <a:t>name</a:t>
            </a:r>
          </a:p>
          <a:p>
            <a:pPr lvl="1">
              <a:tabLst>
                <a:tab pos="1541860" algn="l"/>
              </a:tabLst>
            </a:pPr>
            <a:r>
              <a:rPr lang="en-US" altLang="en-US" dirty="0"/>
              <a:t>Some people use upper case wherever we use bold font.</a:t>
            </a:r>
          </a:p>
        </p:txBody>
      </p:sp>
    </p:spTree>
    <p:extLst>
      <p:ext uri="{BB962C8B-B14F-4D97-AF65-F5344CB8AC3E}">
        <p14:creationId xmlns:p14="http://schemas.microsoft.com/office/powerpoint/2010/main" val="4115695247"/>
      </p:ext>
    </p:extLst>
  </p:cSld>
  <p:clrMapOvr>
    <a:masterClrMapping/>
  </p:clrMapOvr>
  <p:transition spd="slow"/>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194" name="Rectangle 2"/>
          <p:cNvSpPr>
            <a:spLocks noGrp="1" noChangeArrowheads="1"/>
          </p:cNvSpPr>
          <p:nvPr>
            <p:ph type="title"/>
          </p:nvPr>
        </p:nvSpPr>
        <p:spPr/>
        <p:txBody>
          <a:bodyPr vert="horz" wrap="square" lIns="67866" tIns="33338" rIns="67866" bIns="33338" numCol="1" anchor="ctr" anchorCtr="0" compatLnSpc="1">
            <a:prstTxWarp prst="textNoShape">
              <a:avLst/>
            </a:prstTxWarp>
          </a:bodyPr>
          <a:lstStyle/>
          <a:p>
            <a:r>
              <a:rPr lang="en-US" altLang="en-US" dirty="0"/>
              <a:t>The select Clause (Cont.)</a:t>
            </a:r>
          </a:p>
        </p:txBody>
      </p:sp>
      <p:sp>
        <p:nvSpPr>
          <p:cNvPr id="16386" name="Rectangle 3"/>
          <p:cNvSpPr>
            <a:spLocks noGrp="1" noChangeArrowheads="1"/>
          </p:cNvSpPr>
          <p:nvPr>
            <p:ph type="body" idx="1"/>
          </p:nvPr>
        </p:nvSpPr>
        <p:spPr>
          <a:xfrm>
            <a:off x="1719262" y="829866"/>
            <a:ext cx="5689153" cy="3657600"/>
          </a:xfrm>
        </p:spPr>
        <p:txBody>
          <a:bodyPr vert="horz" wrap="square" lIns="67866" tIns="33338" rIns="67866" bIns="33338" numCol="1" anchor="t" anchorCtr="0" compatLnSpc="1">
            <a:prstTxWarp prst="textNoShape">
              <a:avLst/>
            </a:prstTxWarp>
          </a:bodyPr>
          <a:lstStyle/>
          <a:p>
            <a:pPr>
              <a:tabLst>
                <a:tab pos="1541860" algn="l"/>
              </a:tabLst>
            </a:pPr>
            <a:r>
              <a:rPr lang="en-US" altLang="en-US" dirty="0"/>
              <a:t>SQL allows duplicates in relations as well as in query results.</a:t>
            </a:r>
          </a:p>
          <a:p>
            <a:pPr>
              <a:tabLst>
                <a:tab pos="1541860" algn="l"/>
              </a:tabLst>
            </a:pPr>
            <a:r>
              <a:rPr lang="en-US" altLang="en-US" dirty="0"/>
              <a:t>To force the elimination of duplicates, insert the keyword </a:t>
            </a:r>
            <a:r>
              <a:rPr lang="en-US" altLang="en-US" b="1" dirty="0">
                <a:solidFill>
                  <a:srgbClr val="002060"/>
                </a:solidFill>
              </a:rPr>
              <a:t>distinct</a:t>
            </a:r>
            <a:r>
              <a:rPr lang="en-US" altLang="en-US" b="1" dirty="0">
                <a:solidFill>
                  <a:schemeClr val="tx2"/>
                </a:solidFill>
              </a:rPr>
              <a:t> </a:t>
            </a:r>
            <a:r>
              <a:rPr lang="en-US" altLang="en-US" dirty="0"/>
              <a:t>after select</a:t>
            </a:r>
            <a:r>
              <a:rPr lang="en-US" altLang="en-US" b="1" dirty="0"/>
              <a:t>.</a:t>
            </a:r>
          </a:p>
          <a:p>
            <a:pPr>
              <a:tabLst>
                <a:tab pos="1541860" algn="l"/>
              </a:tabLst>
            </a:pPr>
            <a:r>
              <a:rPr lang="en-US" altLang="en-US" dirty="0"/>
              <a:t>Find the department names of all instructors, and remove duplicates</a:t>
            </a:r>
          </a:p>
          <a:p>
            <a:pPr>
              <a:buNone/>
              <a:tabLst>
                <a:tab pos="1541860" algn="l"/>
              </a:tabLst>
            </a:pPr>
            <a:r>
              <a:rPr lang="en-US" altLang="en-US" dirty="0"/>
              <a:t>		</a:t>
            </a:r>
            <a:r>
              <a:rPr lang="en-US" altLang="en-US" b="1" dirty="0"/>
              <a:t>select distinct </a:t>
            </a:r>
            <a:r>
              <a:rPr lang="en-US" altLang="en-US" i="1" dirty="0"/>
              <a:t>dept_name</a:t>
            </a:r>
            <a:br>
              <a:rPr lang="en-US" altLang="en-US" dirty="0"/>
            </a:br>
            <a:r>
              <a:rPr lang="en-US" altLang="en-US" dirty="0"/>
              <a:t>	</a:t>
            </a:r>
            <a:r>
              <a:rPr lang="en-US" altLang="en-US" b="1" dirty="0"/>
              <a:t>from </a:t>
            </a:r>
            <a:r>
              <a:rPr lang="en-US" altLang="en-US" i="1" dirty="0"/>
              <a:t>instructor</a:t>
            </a:r>
          </a:p>
          <a:p>
            <a:pPr>
              <a:tabLst>
                <a:tab pos="1541860" algn="l"/>
              </a:tabLst>
            </a:pPr>
            <a:r>
              <a:rPr lang="en-US" altLang="en-US" dirty="0"/>
              <a:t>The keyword </a:t>
            </a:r>
            <a:r>
              <a:rPr lang="en-US" altLang="en-US" b="1" dirty="0"/>
              <a:t>all </a:t>
            </a:r>
            <a:r>
              <a:rPr lang="en-US" altLang="en-US" dirty="0"/>
              <a:t>specifies that duplicates should not be removed.</a:t>
            </a:r>
            <a:br>
              <a:rPr lang="en-US" altLang="en-US" dirty="0"/>
            </a:br>
            <a:r>
              <a:rPr lang="en-US" altLang="en-US" sz="600" dirty="0"/>
              <a:t> </a:t>
            </a:r>
          </a:p>
          <a:p>
            <a:pPr>
              <a:buNone/>
              <a:tabLst>
                <a:tab pos="1541860" algn="l"/>
              </a:tabLst>
            </a:pPr>
            <a:r>
              <a:rPr lang="en-US" altLang="en-US" dirty="0"/>
              <a:t>		</a:t>
            </a:r>
            <a:r>
              <a:rPr lang="en-US" altLang="en-US" b="1" dirty="0"/>
              <a:t>select all</a:t>
            </a:r>
            <a:r>
              <a:rPr lang="en-US" altLang="en-US" dirty="0"/>
              <a:t> </a:t>
            </a:r>
            <a:r>
              <a:rPr lang="en-US" altLang="en-US" i="1" dirty="0"/>
              <a:t>dept_name</a:t>
            </a:r>
            <a:br>
              <a:rPr lang="en-US" altLang="en-US" i="1" dirty="0"/>
            </a:br>
            <a:r>
              <a:rPr lang="en-US" altLang="en-US" i="1" dirty="0"/>
              <a:t>	</a:t>
            </a:r>
            <a:r>
              <a:rPr lang="en-US" altLang="en-US" b="1" dirty="0"/>
              <a:t>from </a:t>
            </a:r>
            <a:r>
              <a:rPr lang="en-US" altLang="en-US" i="1" dirty="0"/>
              <a:t>instructor</a:t>
            </a:r>
          </a:p>
        </p:txBody>
      </p:sp>
    </p:spTree>
    <p:extLst>
      <p:ext uri="{BB962C8B-B14F-4D97-AF65-F5344CB8AC3E}">
        <p14:creationId xmlns:p14="http://schemas.microsoft.com/office/powerpoint/2010/main" val="1230071646"/>
      </p:ext>
    </p:extLst>
  </p:cSld>
  <p:clrMapOvr>
    <a:masterClrMapping/>
  </p:clrMapOvr>
  <p:transition spd="slow"/>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242" name="Rectangle 2"/>
          <p:cNvSpPr>
            <a:spLocks noGrp="1" noChangeArrowheads="1"/>
          </p:cNvSpPr>
          <p:nvPr>
            <p:ph type="title"/>
          </p:nvPr>
        </p:nvSpPr>
        <p:spPr/>
        <p:txBody>
          <a:bodyPr vert="horz" wrap="square" lIns="67866" tIns="33338" rIns="67866" bIns="33338" numCol="1" anchor="ctr" anchorCtr="0" compatLnSpc="1">
            <a:prstTxWarp prst="textNoShape">
              <a:avLst/>
            </a:prstTxWarp>
          </a:bodyPr>
          <a:lstStyle/>
          <a:p>
            <a:r>
              <a:rPr lang="en-US" altLang="en-US" dirty="0"/>
              <a:t>The select Clause (Cont.)</a:t>
            </a:r>
          </a:p>
        </p:txBody>
      </p:sp>
      <p:sp>
        <p:nvSpPr>
          <p:cNvPr id="17410" name="Rectangle 3"/>
          <p:cNvSpPr>
            <a:spLocks noGrp="1" noChangeArrowheads="1"/>
          </p:cNvSpPr>
          <p:nvPr>
            <p:ph type="body" idx="1"/>
          </p:nvPr>
        </p:nvSpPr>
        <p:spPr>
          <a:xfrm>
            <a:off x="1719263" y="829867"/>
            <a:ext cx="5642545" cy="3751278"/>
          </a:xfrm>
        </p:spPr>
        <p:txBody>
          <a:bodyPr vert="horz" wrap="square" lIns="67866" tIns="33338" rIns="67866" bIns="33338" numCol="1" anchor="t" anchorCtr="0" compatLnSpc="1">
            <a:prstTxWarp prst="textNoShape">
              <a:avLst/>
            </a:prstTxWarp>
          </a:bodyPr>
          <a:lstStyle/>
          <a:p>
            <a:pPr>
              <a:tabLst>
                <a:tab pos="1541860" algn="l"/>
              </a:tabLst>
            </a:pPr>
            <a:r>
              <a:rPr lang="en-US" altLang="en-US" dirty="0"/>
              <a:t>An asterisk in the select clause denotes “all attributes”</a:t>
            </a:r>
          </a:p>
          <a:p>
            <a:pPr>
              <a:buNone/>
              <a:tabLst>
                <a:tab pos="1541860" algn="l"/>
              </a:tabLst>
            </a:pPr>
            <a:r>
              <a:rPr lang="en-US" altLang="en-US" b="1" dirty="0"/>
              <a:t>			select </a:t>
            </a:r>
            <a:r>
              <a:rPr lang="en-US" altLang="en-US" dirty="0"/>
              <a:t>*</a:t>
            </a:r>
            <a:br>
              <a:rPr lang="en-US" altLang="en-US" dirty="0"/>
            </a:br>
            <a:r>
              <a:rPr lang="en-US" altLang="en-US" dirty="0"/>
              <a:t>		</a:t>
            </a:r>
            <a:r>
              <a:rPr lang="en-US" altLang="en-US" b="1" dirty="0"/>
              <a:t>from </a:t>
            </a:r>
            <a:r>
              <a:rPr lang="en-US" altLang="en-US" i="1" dirty="0"/>
              <a:t>instructor</a:t>
            </a:r>
          </a:p>
          <a:p>
            <a:pPr>
              <a:tabLst>
                <a:tab pos="1541860" algn="l"/>
              </a:tabLst>
            </a:pPr>
            <a:r>
              <a:rPr lang="en-US" altLang="en-US" dirty="0"/>
              <a:t>An attribute can be a literal  with  no </a:t>
            </a:r>
            <a:r>
              <a:rPr lang="en-US" altLang="en-US" b="1" dirty="0"/>
              <a:t>from  </a:t>
            </a:r>
            <a:r>
              <a:rPr lang="en-US" altLang="en-US" dirty="0"/>
              <a:t>clause</a:t>
            </a:r>
          </a:p>
          <a:p>
            <a:pPr>
              <a:buNone/>
              <a:tabLst>
                <a:tab pos="1541860" algn="l"/>
              </a:tabLst>
            </a:pPr>
            <a:r>
              <a:rPr lang="en-US" altLang="en-US" b="1" dirty="0"/>
              <a:t>			select  </a:t>
            </a:r>
            <a:r>
              <a:rPr lang="en-US" altLang="ja-JP" dirty="0"/>
              <a:t>'</a:t>
            </a:r>
            <a:r>
              <a:rPr lang="en-US" altLang="en-US" dirty="0"/>
              <a:t>437</a:t>
            </a:r>
            <a:r>
              <a:rPr lang="en-US" altLang="ja-JP" dirty="0"/>
              <a:t>'</a:t>
            </a:r>
            <a:endParaRPr lang="en-US" altLang="en-US" dirty="0"/>
          </a:p>
          <a:p>
            <a:pPr lvl="1">
              <a:tabLst>
                <a:tab pos="1541860" algn="l"/>
              </a:tabLst>
            </a:pPr>
            <a:r>
              <a:rPr lang="en-US" altLang="en-US" dirty="0"/>
              <a:t>Results is a table with one column and a single row with value “437”</a:t>
            </a:r>
          </a:p>
          <a:p>
            <a:pPr lvl="1">
              <a:tabLst>
                <a:tab pos="1541860" algn="l"/>
              </a:tabLst>
            </a:pPr>
            <a:r>
              <a:rPr lang="en-US" altLang="en-US" dirty="0"/>
              <a:t>Can give the column a name using:</a:t>
            </a:r>
          </a:p>
          <a:p>
            <a:pPr lvl="1">
              <a:buNone/>
              <a:tabLst>
                <a:tab pos="1541860" algn="l"/>
              </a:tabLst>
            </a:pPr>
            <a:r>
              <a:rPr lang="en-US" altLang="en-US" dirty="0"/>
              <a:t>                    </a:t>
            </a:r>
            <a:r>
              <a:rPr lang="en-US" altLang="en-US" b="1" dirty="0"/>
              <a:t>select </a:t>
            </a:r>
            <a:r>
              <a:rPr lang="en-US" altLang="en-US" dirty="0"/>
              <a:t>'437' </a:t>
            </a:r>
            <a:r>
              <a:rPr lang="en-US" altLang="en-US" b="1" dirty="0"/>
              <a:t>as </a:t>
            </a:r>
            <a:r>
              <a:rPr lang="en-US" altLang="en-US" i="1" dirty="0"/>
              <a:t>FOO</a:t>
            </a:r>
            <a:r>
              <a:rPr lang="en-US" altLang="en-US" dirty="0"/>
              <a:t>	</a:t>
            </a:r>
            <a:endParaRPr lang="en-US" altLang="en-US" i="1" dirty="0"/>
          </a:p>
          <a:p>
            <a:pPr>
              <a:tabLst>
                <a:tab pos="1541860" algn="l"/>
              </a:tabLst>
            </a:pPr>
            <a:r>
              <a:rPr lang="en-US" altLang="en-US" dirty="0"/>
              <a:t>An attribute can be a literal with </a:t>
            </a:r>
            <a:r>
              <a:rPr lang="en-US" altLang="en-US" b="1" dirty="0"/>
              <a:t>from  </a:t>
            </a:r>
            <a:r>
              <a:rPr lang="en-US" altLang="en-US" dirty="0"/>
              <a:t>clause</a:t>
            </a:r>
          </a:p>
          <a:p>
            <a:pPr>
              <a:buNone/>
              <a:tabLst>
                <a:tab pos="1541860" algn="l"/>
              </a:tabLst>
            </a:pPr>
            <a:r>
              <a:rPr lang="en-US" altLang="en-US" b="1" dirty="0"/>
              <a:t>			select  </a:t>
            </a:r>
            <a:r>
              <a:rPr lang="en-US" altLang="en-US" dirty="0"/>
              <a:t>'A'</a:t>
            </a:r>
            <a:br>
              <a:rPr lang="en-US" altLang="en-US" dirty="0"/>
            </a:br>
            <a:r>
              <a:rPr lang="en-US" altLang="en-US" dirty="0"/>
              <a:t>		</a:t>
            </a:r>
            <a:r>
              <a:rPr lang="en-US" altLang="en-US" b="1" dirty="0"/>
              <a:t>from </a:t>
            </a:r>
            <a:r>
              <a:rPr lang="en-US" altLang="en-US" i="1" dirty="0"/>
              <a:t>instructor</a:t>
            </a:r>
          </a:p>
          <a:p>
            <a:pPr lvl="1">
              <a:tabLst>
                <a:tab pos="1541860" algn="l"/>
              </a:tabLst>
            </a:pPr>
            <a:r>
              <a:rPr lang="en-US" altLang="en-US" dirty="0"/>
              <a:t>Result is a table with one column and </a:t>
            </a:r>
            <a:r>
              <a:rPr lang="en-US" altLang="en-US" i="1" dirty="0"/>
              <a:t>N</a:t>
            </a:r>
            <a:r>
              <a:rPr lang="en-US" altLang="en-US" dirty="0"/>
              <a:t> rows (number of tuples in the </a:t>
            </a:r>
            <a:r>
              <a:rPr lang="en-US" altLang="en-US" i="1" dirty="0"/>
              <a:t>instructors</a:t>
            </a:r>
            <a:r>
              <a:rPr lang="en-US" altLang="en-US" dirty="0"/>
              <a:t> table), each row with value “A”</a:t>
            </a:r>
          </a:p>
        </p:txBody>
      </p:sp>
    </p:spTree>
    <p:extLst>
      <p:ext uri="{BB962C8B-B14F-4D97-AF65-F5344CB8AC3E}">
        <p14:creationId xmlns:p14="http://schemas.microsoft.com/office/powerpoint/2010/main" val="1429124170"/>
      </p:ext>
    </p:extLst>
  </p:cSld>
  <p:clrMapOvr>
    <a:masterClrMapping/>
  </p:clrMapOvr>
  <p:transition spd="slow"/>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242" name="Rectangle 2"/>
          <p:cNvSpPr>
            <a:spLocks noGrp="1" noChangeArrowheads="1"/>
          </p:cNvSpPr>
          <p:nvPr>
            <p:ph type="title"/>
          </p:nvPr>
        </p:nvSpPr>
        <p:spPr>
          <a:xfrm>
            <a:off x="1719263" y="151274"/>
            <a:ext cx="6057900" cy="457200"/>
          </a:xfrm>
        </p:spPr>
        <p:txBody>
          <a:bodyPr vert="horz" wrap="square" lIns="67866" tIns="33338" rIns="67866" bIns="33338" numCol="1" anchor="ctr" anchorCtr="0" compatLnSpc="1">
            <a:prstTxWarp prst="textNoShape">
              <a:avLst/>
            </a:prstTxWarp>
          </a:bodyPr>
          <a:lstStyle/>
          <a:p>
            <a:r>
              <a:rPr lang="en-US" altLang="en-US" dirty="0"/>
              <a:t>The select Clause (Cont.)</a:t>
            </a:r>
          </a:p>
        </p:txBody>
      </p:sp>
      <p:sp>
        <p:nvSpPr>
          <p:cNvPr id="18434" name="Rectangle 3"/>
          <p:cNvSpPr>
            <a:spLocks noGrp="1" noChangeArrowheads="1"/>
          </p:cNvSpPr>
          <p:nvPr>
            <p:ph type="body" idx="1"/>
          </p:nvPr>
        </p:nvSpPr>
        <p:spPr>
          <a:xfrm>
            <a:off x="1719263" y="829867"/>
            <a:ext cx="5689152" cy="3385518"/>
          </a:xfrm>
        </p:spPr>
        <p:txBody>
          <a:bodyPr vert="horz" wrap="square" lIns="67866" tIns="33338" rIns="67866" bIns="33338" numCol="1" anchor="t" anchorCtr="0" compatLnSpc="1">
            <a:prstTxWarp prst="textNoShape">
              <a:avLst/>
            </a:prstTxWarp>
          </a:bodyPr>
          <a:lstStyle/>
          <a:p>
            <a:pPr>
              <a:tabLst>
                <a:tab pos="1541860" algn="l"/>
              </a:tabLst>
            </a:pPr>
            <a:r>
              <a:rPr lang="en-US" altLang="en-US" dirty="0"/>
              <a:t>The </a:t>
            </a:r>
            <a:r>
              <a:rPr lang="en-US" altLang="en-US" b="1" dirty="0">
                <a:solidFill>
                  <a:srgbClr val="002060"/>
                </a:solidFill>
              </a:rPr>
              <a:t>select</a:t>
            </a:r>
            <a:r>
              <a:rPr lang="en-US" altLang="en-US" dirty="0">
                <a:solidFill>
                  <a:srgbClr val="002060"/>
                </a:solidFill>
              </a:rPr>
              <a:t> </a:t>
            </a:r>
            <a:r>
              <a:rPr lang="en-US" altLang="en-US" dirty="0"/>
              <a:t>clause can contain arithmetic expressions involving the operation, +, –, </a:t>
            </a:r>
            <a:r>
              <a:rPr lang="en-US" altLang="en-US" dirty="0">
                <a:latin typeface="Symbol" panose="05050102010706020507" pitchFamily="18" charset="2"/>
              </a:rPr>
              <a:t></a:t>
            </a:r>
            <a:r>
              <a:rPr lang="en-US" altLang="en-US" dirty="0"/>
              <a:t>, and /, and operating on constants or attributes of tuples.</a:t>
            </a:r>
          </a:p>
          <a:p>
            <a:pPr lvl="1">
              <a:tabLst>
                <a:tab pos="1541860" algn="l"/>
              </a:tabLst>
            </a:pPr>
            <a:r>
              <a:rPr lang="en-US" altLang="en-US" dirty="0"/>
              <a:t>The query: </a:t>
            </a:r>
          </a:p>
          <a:p>
            <a:pPr lvl="1">
              <a:buNone/>
              <a:tabLst>
                <a:tab pos="1541860" algn="l"/>
              </a:tabLst>
            </a:pPr>
            <a:r>
              <a:rPr lang="en-US" altLang="en-US" b="1" dirty="0"/>
              <a:t>	                  select</a:t>
            </a:r>
            <a:r>
              <a:rPr lang="en-US" altLang="en-US" dirty="0"/>
              <a:t> </a:t>
            </a:r>
            <a:r>
              <a:rPr lang="en-US" altLang="en-US" i="1" dirty="0"/>
              <a:t>ID, name, salary/12</a:t>
            </a:r>
            <a:br>
              <a:rPr lang="en-US" altLang="en-US" dirty="0"/>
            </a:br>
            <a:r>
              <a:rPr lang="en-US" altLang="en-US" dirty="0"/>
              <a:t>                  </a:t>
            </a:r>
            <a:r>
              <a:rPr lang="en-US" altLang="en-US" b="1" dirty="0"/>
              <a:t>from </a:t>
            </a:r>
            <a:r>
              <a:rPr lang="en-US" altLang="en-US" i="1" dirty="0"/>
              <a:t>instructor</a:t>
            </a:r>
          </a:p>
          <a:p>
            <a:pPr lvl="1">
              <a:buNone/>
              <a:tabLst>
                <a:tab pos="1541860" algn="l"/>
              </a:tabLst>
            </a:pPr>
            <a:r>
              <a:rPr lang="en-US" altLang="en-US" i="1" dirty="0"/>
              <a:t>	</a:t>
            </a:r>
            <a:r>
              <a:rPr lang="en-US" altLang="en-US" dirty="0"/>
              <a:t>would return a relation that is the same as the </a:t>
            </a:r>
            <a:r>
              <a:rPr lang="en-US" altLang="en-US" i="1" dirty="0"/>
              <a:t>instructor </a:t>
            </a:r>
            <a:r>
              <a:rPr lang="en-US" altLang="en-US" dirty="0"/>
              <a:t>relation, except that the value of the attribute </a:t>
            </a:r>
            <a:r>
              <a:rPr lang="en-US" altLang="en-US" i="1" dirty="0"/>
              <a:t>salary </a:t>
            </a:r>
            <a:r>
              <a:rPr lang="en-US" altLang="en-US" dirty="0"/>
              <a:t>is divided by 12.</a:t>
            </a:r>
          </a:p>
          <a:p>
            <a:pPr lvl="1">
              <a:tabLst>
                <a:tab pos="1541860" algn="l"/>
              </a:tabLst>
            </a:pPr>
            <a:r>
              <a:rPr lang="en-US" altLang="en-US" dirty="0"/>
              <a:t>Can rename “s</a:t>
            </a:r>
            <a:r>
              <a:rPr lang="en-US" altLang="en-US" i="1" dirty="0"/>
              <a:t>alary/12” </a:t>
            </a:r>
            <a:r>
              <a:rPr lang="en-US" altLang="en-US" dirty="0"/>
              <a:t>using the </a:t>
            </a:r>
            <a:r>
              <a:rPr lang="en-US" altLang="en-US" b="1" dirty="0"/>
              <a:t>as </a:t>
            </a:r>
            <a:r>
              <a:rPr lang="en-US" altLang="en-US" dirty="0"/>
              <a:t>clause:</a:t>
            </a:r>
          </a:p>
          <a:p>
            <a:pPr lvl="1">
              <a:buNone/>
              <a:tabLst>
                <a:tab pos="1541860" algn="l"/>
              </a:tabLst>
            </a:pPr>
            <a:r>
              <a:rPr lang="en-US" altLang="en-US" i="1" dirty="0"/>
              <a:t>	        </a:t>
            </a:r>
            <a:r>
              <a:rPr lang="en-US" altLang="en-US" b="1" dirty="0"/>
              <a:t>select </a:t>
            </a:r>
            <a:r>
              <a:rPr lang="en-US" altLang="en-US" i="1" dirty="0"/>
              <a:t>ID, name, salary/12  </a:t>
            </a:r>
            <a:r>
              <a:rPr lang="en-US" altLang="en-US" b="1" dirty="0"/>
              <a:t>as </a:t>
            </a:r>
            <a:r>
              <a:rPr lang="en-US" altLang="en-US" i="1" dirty="0" err="1"/>
              <a:t>monthly_salary</a:t>
            </a:r>
            <a:br>
              <a:rPr lang="en-US" altLang="en-US" i="1" dirty="0"/>
            </a:br>
            <a:endParaRPr lang="en-US" altLang="en-US" dirty="0"/>
          </a:p>
          <a:p>
            <a:pPr lvl="1">
              <a:tabLst>
                <a:tab pos="1541860" algn="l"/>
              </a:tabLst>
            </a:pPr>
            <a:endParaRPr lang="en-US" altLang="en-US" dirty="0"/>
          </a:p>
          <a:p>
            <a:pPr lvl="1">
              <a:buNone/>
              <a:tabLst>
                <a:tab pos="1541860" algn="l"/>
              </a:tabLst>
            </a:pPr>
            <a:endParaRPr lang="en-US" altLang="en-US" dirty="0"/>
          </a:p>
          <a:p>
            <a:pPr>
              <a:buNone/>
              <a:tabLst>
                <a:tab pos="1541860" algn="l"/>
              </a:tabLst>
            </a:pPr>
            <a:endParaRPr lang="en-US" altLang="en-US" dirty="0"/>
          </a:p>
        </p:txBody>
      </p:sp>
    </p:spTree>
    <p:extLst>
      <p:ext uri="{BB962C8B-B14F-4D97-AF65-F5344CB8AC3E}">
        <p14:creationId xmlns:p14="http://schemas.microsoft.com/office/powerpoint/2010/main" val="320025328"/>
      </p:ext>
    </p:extLst>
  </p:cSld>
  <p:clrMapOvr>
    <a:masterClrMapping/>
  </p:clrMapOvr>
  <p:transition spd="slow"/>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10B0C10-7D80-DD4D-A5C0-3ECDA4DBE977}"/>
              </a:ext>
            </a:extLst>
          </p:cNvPr>
          <p:cNvSpPr>
            <a:spLocks noGrp="1"/>
          </p:cNvSpPr>
          <p:nvPr>
            <p:ph idx="1"/>
          </p:nvPr>
        </p:nvSpPr>
        <p:spPr>
          <a:xfrm>
            <a:off x="152400" y="2387940"/>
            <a:ext cx="8839200" cy="2241210"/>
          </a:xfrm>
        </p:spPr>
        <p:txBody>
          <a:bodyPr/>
          <a:lstStyle/>
          <a:p>
            <a:r>
              <a:rPr lang="en-US" sz="1200" dirty="0"/>
              <a:t>Learning SQL, relational algebra, ... ...</a:t>
            </a:r>
          </a:p>
          <a:p>
            <a:pPr lvl="1"/>
            <a:r>
              <a:rPr lang="en-US" sz="1100" dirty="0"/>
              <a:t>There are hundreds of online, interactive tutorials. You learn these concepts by trial, error and practice.</a:t>
            </a:r>
          </a:p>
          <a:p>
            <a:pPr lvl="1"/>
            <a:r>
              <a:rPr lang="en-US" sz="1100" dirty="0"/>
              <a:t>My approach in previous semesters has been to focus on walking through scenarios to demonstrate how to apply the concepts, solve realistic problems, best practices, ... My walking through material you can easily read is a waste of all lecture time.</a:t>
            </a:r>
          </a:p>
          <a:p>
            <a:r>
              <a:rPr lang="en-US" sz="1200" dirty="0"/>
              <a:t>Students have complained that lectures do not prepare them for homework assignments.</a:t>
            </a:r>
          </a:p>
          <a:p>
            <a:pPr lvl="1"/>
            <a:r>
              <a:rPr lang="en-US" sz="1100" dirty="0"/>
              <a:t>Well, that view demonstrates a staggering lack of understanding of the purpose of university education.</a:t>
            </a:r>
          </a:p>
          <a:p>
            <a:pPr lvl="1"/>
            <a:r>
              <a:rPr lang="en-US" sz="1100" dirty="0"/>
              <a:t>My job is to help you grow intellectually, challenge you and prepare you for your future.</a:t>
            </a:r>
          </a:p>
          <a:p>
            <a:pPr lvl="1"/>
            <a:r>
              <a:rPr lang="en-US" sz="1100" dirty="0"/>
              <a:t>The university system and processes condition the faculty and you to act like the purpose of the lectures is to determine</a:t>
            </a:r>
            <a:br>
              <a:rPr lang="en-US" sz="1100" dirty="0"/>
            </a:br>
            <a:r>
              <a:rPr lang="en-US" sz="1100" dirty="0"/>
              <a:t>which students get an A, B, ...</a:t>
            </a:r>
          </a:p>
          <a:p>
            <a:r>
              <a:rPr lang="en-US" sz="1200" dirty="0"/>
              <a:t>That aside, I will cover all necessary material for homework assignments in lectures and recitations.</a:t>
            </a:r>
          </a:p>
          <a:p>
            <a:r>
              <a:rPr lang="en-US" sz="1200" dirty="0"/>
              <a:t>We will sometimes publish HW assignments before covering the material. This provides information for time management.</a:t>
            </a:r>
          </a:p>
        </p:txBody>
      </p:sp>
      <p:sp>
        <p:nvSpPr>
          <p:cNvPr id="3" name="Title 2">
            <a:extLst>
              <a:ext uri="{FF2B5EF4-FFF2-40B4-BE49-F238E27FC236}">
                <a16:creationId xmlns:a16="http://schemas.microsoft.com/office/drawing/2014/main" id="{C3EE884D-2B33-3A46-905C-65556341D4D3}"/>
              </a:ext>
            </a:extLst>
          </p:cNvPr>
          <p:cNvSpPr>
            <a:spLocks noGrp="1"/>
          </p:cNvSpPr>
          <p:nvPr>
            <p:ph type="title"/>
          </p:nvPr>
        </p:nvSpPr>
        <p:spPr/>
        <p:txBody>
          <a:bodyPr/>
          <a:lstStyle/>
          <a:p>
            <a:r>
              <a:rPr lang="en-US" dirty="0"/>
              <a:t>HW 0 and 1 Concepts</a:t>
            </a:r>
          </a:p>
        </p:txBody>
      </p:sp>
      <p:pic>
        <p:nvPicPr>
          <p:cNvPr id="4" name="Picture 3">
            <a:extLst>
              <a:ext uri="{FF2B5EF4-FFF2-40B4-BE49-F238E27FC236}">
                <a16:creationId xmlns:a16="http://schemas.microsoft.com/office/drawing/2014/main" id="{C388261F-EDD9-A047-82A1-A9A96A7317B0}"/>
              </a:ext>
            </a:extLst>
          </p:cNvPr>
          <p:cNvPicPr>
            <a:picLocks noChangeAspect="1"/>
          </p:cNvPicPr>
          <p:nvPr/>
        </p:nvPicPr>
        <p:blipFill>
          <a:blip r:embed="rId2"/>
          <a:stretch>
            <a:fillRect/>
          </a:stretch>
        </p:blipFill>
        <p:spPr>
          <a:xfrm>
            <a:off x="124522" y="481025"/>
            <a:ext cx="8666629" cy="1870209"/>
          </a:xfrm>
          <a:prstGeom prst="rect">
            <a:avLst/>
          </a:prstGeom>
        </p:spPr>
      </p:pic>
    </p:spTree>
    <p:extLst>
      <p:ext uri="{BB962C8B-B14F-4D97-AF65-F5344CB8AC3E}">
        <p14:creationId xmlns:p14="http://schemas.microsoft.com/office/powerpoint/2010/main" val="170131332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6290" name="Rectangle 2"/>
          <p:cNvSpPr>
            <a:spLocks noGrp="1" noChangeArrowheads="1"/>
          </p:cNvSpPr>
          <p:nvPr>
            <p:ph type="title"/>
          </p:nvPr>
        </p:nvSpPr>
        <p:spPr/>
        <p:txBody>
          <a:bodyPr vert="horz" wrap="square" lIns="67866" tIns="33338" rIns="67866" bIns="33338" numCol="1" anchor="ctr" anchorCtr="0" compatLnSpc="1">
            <a:prstTxWarp prst="textNoShape">
              <a:avLst/>
            </a:prstTxWarp>
          </a:bodyPr>
          <a:lstStyle/>
          <a:p>
            <a:r>
              <a:rPr lang="en-US" altLang="en-US" dirty="0"/>
              <a:t>The where Clause</a:t>
            </a:r>
          </a:p>
        </p:txBody>
      </p:sp>
      <p:sp>
        <p:nvSpPr>
          <p:cNvPr id="19458" name="Rectangle 3"/>
          <p:cNvSpPr>
            <a:spLocks noGrp="1" noChangeArrowheads="1"/>
          </p:cNvSpPr>
          <p:nvPr>
            <p:ph type="body" idx="1"/>
          </p:nvPr>
        </p:nvSpPr>
        <p:spPr>
          <a:xfrm>
            <a:off x="1719262" y="829866"/>
            <a:ext cx="5769674" cy="3657600"/>
          </a:xfrm>
        </p:spPr>
        <p:txBody>
          <a:bodyPr vert="horz" wrap="square" lIns="67866" tIns="33338" rIns="67866" bIns="33338" numCol="1" anchor="t" anchorCtr="0" compatLnSpc="1">
            <a:prstTxWarp prst="textNoShape">
              <a:avLst/>
            </a:prstTxWarp>
          </a:bodyPr>
          <a:lstStyle/>
          <a:p>
            <a:pPr>
              <a:tabLst>
                <a:tab pos="983456" algn="l"/>
              </a:tabLst>
            </a:pPr>
            <a:r>
              <a:rPr lang="en-US" altLang="en-US" dirty="0"/>
              <a:t>The </a:t>
            </a:r>
            <a:r>
              <a:rPr lang="en-US" altLang="en-US" b="1" dirty="0">
                <a:solidFill>
                  <a:srgbClr val="002060"/>
                </a:solidFill>
              </a:rPr>
              <a:t>where</a:t>
            </a:r>
            <a:r>
              <a:rPr lang="en-US" altLang="en-US" b="1" dirty="0"/>
              <a:t> </a:t>
            </a:r>
            <a:r>
              <a:rPr lang="en-US" altLang="en-US" dirty="0"/>
              <a:t>clause specifies conditions that the result must satisfy</a:t>
            </a:r>
          </a:p>
          <a:p>
            <a:pPr lvl="1">
              <a:tabLst>
                <a:tab pos="983456" algn="l"/>
              </a:tabLst>
            </a:pPr>
            <a:r>
              <a:rPr lang="en-US" altLang="en-US" dirty="0"/>
              <a:t>Corresponds to the selection predicate of the relational algebra.  </a:t>
            </a:r>
          </a:p>
          <a:p>
            <a:pPr>
              <a:tabLst>
                <a:tab pos="983456" algn="l"/>
              </a:tabLst>
            </a:pPr>
            <a:r>
              <a:rPr lang="en-US" altLang="en-US" dirty="0"/>
              <a:t>To find all instructors in Comp. Sci. dept</a:t>
            </a:r>
          </a:p>
          <a:p>
            <a:pPr>
              <a:buNone/>
              <a:tabLst>
                <a:tab pos="983456" algn="l"/>
              </a:tabLst>
            </a:pPr>
            <a:r>
              <a:rPr lang="en-US" altLang="en-US" b="1" dirty="0"/>
              <a:t>		select </a:t>
            </a:r>
            <a:r>
              <a:rPr lang="en-US" altLang="en-US" i="1" dirty="0"/>
              <a:t>name</a:t>
            </a:r>
            <a:br>
              <a:rPr lang="en-US" altLang="en-US" i="1" dirty="0"/>
            </a:br>
            <a:r>
              <a:rPr lang="en-US" altLang="en-US" i="1" dirty="0"/>
              <a:t>	</a:t>
            </a:r>
            <a:r>
              <a:rPr lang="en-US" altLang="en-US" b="1" dirty="0"/>
              <a:t>from </a:t>
            </a:r>
            <a:r>
              <a:rPr lang="en-US" altLang="en-US" i="1" dirty="0"/>
              <a:t>instructor</a:t>
            </a:r>
            <a:br>
              <a:rPr lang="en-US" altLang="en-US" i="1" dirty="0"/>
            </a:br>
            <a:r>
              <a:rPr lang="en-US" altLang="en-US" i="1" dirty="0"/>
              <a:t>	</a:t>
            </a:r>
            <a:r>
              <a:rPr lang="en-US" altLang="en-US" b="1" dirty="0"/>
              <a:t>where </a:t>
            </a:r>
            <a:r>
              <a:rPr lang="en-US" altLang="en-US" i="1" dirty="0"/>
              <a:t>dept_name =</a:t>
            </a:r>
            <a:r>
              <a:rPr lang="en-US" altLang="en-US" dirty="0"/>
              <a:t> </a:t>
            </a:r>
            <a:r>
              <a:rPr lang="en-US" altLang="en-US" i="1" dirty="0"/>
              <a:t>'</a:t>
            </a:r>
            <a:r>
              <a:rPr lang="en-US" altLang="ja-JP" dirty="0"/>
              <a:t>Comp. Sci.'</a:t>
            </a:r>
          </a:p>
          <a:p>
            <a:pPr>
              <a:tabLst>
                <a:tab pos="983456" algn="l"/>
              </a:tabLst>
            </a:pPr>
            <a:r>
              <a:rPr lang="en-US" altLang="en-US" dirty="0"/>
              <a:t>SQL allows the use of the logical connectives </a:t>
            </a:r>
            <a:r>
              <a:rPr lang="en-US" altLang="en-US" b="1" dirty="0"/>
              <a:t> and, or, </a:t>
            </a:r>
            <a:r>
              <a:rPr lang="en-US" altLang="en-US" dirty="0"/>
              <a:t>and </a:t>
            </a:r>
            <a:r>
              <a:rPr lang="en-US" altLang="en-US" b="1" dirty="0"/>
              <a:t>not </a:t>
            </a:r>
            <a:endParaRPr lang="en-US" altLang="en-US" dirty="0"/>
          </a:p>
          <a:p>
            <a:pPr>
              <a:tabLst>
                <a:tab pos="983456" algn="l"/>
              </a:tabLst>
            </a:pPr>
            <a:r>
              <a:rPr lang="en-US" altLang="en-US" dirty="0"/>
              <a:t>The operands of the logical connectives can be expressions involving the comparison operators &lt;, &lt;=, &gt;, &gt;=, =, and &lt;&gt;.</a:t>
            </a:r>
          </a:p>
          <a:p>
            <a:pPr>
              <a:tabLst>
                <a:tab pos="983456" algn="l"/>
              </a:tabLst>
            </a:pPr>
            <a:r>
              <a:rPr lang="en-US" altLang="en-US" dirty="0"/>
              <a:t>Comparisons can be applied to results of arithmetic expressions</a:t>
            </a:r>
          </a:p>
          <a:p>
            <a:pPr>
              <a:tabLst>
                <a:tab pos="983456" algn="l"/>
              </a:tabLst>
            </a:pPr>
            <a:r>
              <a:rPr lang="en-US" altLang="en-US" dirty="0"/>
              <a:t>To find all instructors in Comp. Sci. dept with salary &gt; 80000</a:t>
            </a:r>
          </a:p>
          <a:p>
            <a:pPr lvl="1">
              <a:buNone/>
              <a:tabLst>
                <a:tab pos="983456" algn="l"/>
              </a:tabLst>
            </a:pPr>
            <a:r>
              <a:rPr lang="en-US" altLang="en-US" b="1" dirty="0"/>
              <a:t>		select </a:t>
            </a:r>
            <a:r>
              <a:rPr lang="en-US" altLang="en-US" i="1" dirty="0"/>
              <a:t>name</a:t>
            </a:r>
            <a:br>
              <a:rPr lang="en-US" altLang="en-US" i="1" dirty="0"/>
            </a:br>
            <a:r>
              <a:rPr lang="en-US" altLang="en-US" i="1" dirty="0"/>
              <a:t>	</a:t>
            </a:r>
            <a:r>
              <a:rPr lang="en-US" altLang="en-US" b="1" dirty="0"/>
              <a:t>from </a:t>
            </a:r>
            <a:r>
              <a:rPr lang="en-US" altLang="en-US" i="1" dirty="0"/>
              <a:t>instructor</a:t>
            </a:r>
            <a:br>
              <a:rPr lang="en-US" altLang="en-US" i="1" dirty="0"/>
            </a:br>
            <a:r>
              <a:rPr lang="en-US" altLang="en-US" i="1" dirty="0"/>
              <a:t>	</a:t>
            </a:r>
            <a:r>
              <a:rPr lang="en-US" altLang="en-US" b="1" dirty="0"/>
              <a:t>where </a:t>
            </a:r>
            <a:r>
              <a:rPr lang="en-US" altLang="en-US" i="1" dirty="0"/>
              <a:t>dept_name =</a:t>
            </a:r>
            <a:r>
              <a:rPr lang="en-US" altLang="en-US" dirty="0"/>
              <a:t> </a:t>
            </a:r>
            <a:r>
              <a:rPr lang="en-US" altLang="en-US" i="1" dirty="0"/>
              <a:t>'</a:t>
            </a:r>
            <a:r>
              <a:rPr lang="en-US" altLang="ja-JP" dirty="0"/>
              <a:t>Comp. Sci.'</a:t>
            </a:r>
            <a:r>
              <a:rPr lang="en-US" altLang="ja-JP" i="1" dirty="0"/>
              <a:t>  </a:t>
            </a:r>
            <a:r>
              <a:rPr lang="en-US" altLang="ja-JP" b="1" dirty="0"/>
              <a:t>and </a:t>
            </a:r>
            <a:r>
              <a:rPr lang="en-US" altLang="ja-JP" i="1" dirty="0"/>
              <a:t>salary </a:t>
            </a:r>
            <a:r>
              <a:rPr lang="en-US" altLang="ja-JP" dirty="0"/>
              <a:t>&gt; 80000</a:t>
            </a:r>
          </a:p>
          <a:p>
            <a:pPr>
              <a:buNone/>
              <a:tabLst>
                <a:tab pos="983456" algn="l"/>
              </a:tabLst>
            </a:pPr>
            <a:endParaRPr lang="en-US" altLang="en-US" dirty="0"/>
          </a:p>
        </p:txBody>
      </p:sp>
    </p:spTree>
    <p:extLst>
      <p:ext uri="{BB962C8B-B14F-4D97-AF65-F5344CB8AC3E}">
        <p14:creationId xmlns:p14="http://schemas.microsoft.com/office/powerpoint/2010/main" val="1356071468"/>
      </p:ext>
    </p:extLst>
  </p:cSld>
  <p:clrMapOvr>
    <a:masterClrMapping/>
  </p:clrMapOvr>
  <p:transition spd="slow"/>
</p:sld>
</file>

<file path=ppt/slides/slide7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98338" name="Rectangle 2"/>
          <p:cNvSpPr>
            <a:spLocks noGrp="1" noChangeArrowheads="1"/>
          </p:cNvSpPr>
          <p:nvPr>
            <p:ph type="title"/>
          </p:nvPr>
        </p:nvSpPr>
        <p:spPr/>
        <p:txBody>
          <a:bodyPr vert="horz" wrap="square" lIns="67866" tIns="33338" rIns="67866" bIns="33338" numCol="1" anchor="ctr" anchorCtr="0" compatLnSpc="1">
            <a:prstTxWarp prst="textNoShape">
              <a:avLst/>
            </a:prstTxWarp>
          </a:bodyPr>
          <a:lstStyle/>
          <a:p>
            <a:r>
              <a:rPr lang="en-US" altLang="en-US"/>
              <a:t>The from Clause</a:t>
            </a:r>
          </a:p>
        </p:txBody>
      </p:sp>
      <p:sp>
        <p:nvSpPr>
          <p:cNvPr id="20482" name="Rectangle 3"/>
          <p:cNvSpPr>
            <a:spLocks noGrp="1" noChangeArrowheads="1"/>
          </p:cNvSpPr>
          <p:nvPr>
            <p:ph type="body" idx="1"/>
          </p:nvPr>
        </p:nvSpPr>
        <p:spPr>
          <a:xfrm>
            <a:off x="1719263" y="829867"/>
            <a:ext cx="5702469" cy="3650694"/>
          </a:xfrm>
        </p:spPr>
        <p:txBody>
          <a:bodyPr vert="horz" wrap="square" lIns="67866" tIns="33338" rIns="67866" bIns="33338" numCol="1" anchor="t" anchorCtr="0" compatLnSpc="1">
            <a:prstTxWarp prst="textNoShape">
              <a:avLst/>
            </a:prstTxWarp>
          </a:bodyPr>
          <a:lstStyle/>
          <a:p>
            <a:pPr>
              <a:tabLst>
                <a:tab pos="476250" algn="l"/>
                <a:tab pos="1802606" algn="l"/>
              </a:tabLst>
            </a:pPr>
            <a:r>
              <a:rPr lang="en-US" altLang="en-US" dirty="0"/>
              <a:t>The </a:t>
            </a:r>
            <a:r>
              <a:rPr lang="en-US" altLang="en-US" b="1" dirty="0">
                <a:solidFill>
                  <a:srgbClr val="002060"/>
                </a:solidFill>
              </a:rPr>
              <a:t>from</a:t>
            </a:r>
            <a:r>
              <a:rPr lang="en-US" altLang="en-US" b="1" dirty="0"/>
              <a:t> </a:t>
            </a:r>
            <a:r>
              <a:rPr lang="en-US" altLang="en-US" dirty="0"/>
              <a:t>clause lists the relations involved in the query</a:t>
            </a:r>
          </a:p>
          <a:p>
            <a:pPr lvl="1">
              <a:tabLst>
                <a:tab pos="476250" algn="l"/>
                <a:tab pos="1802606" algn="l"/>
              </a:tabLst>
            </a:pPr>
            <a:r>
              <a:rPr lang="en-US" altLang="en-US" dirty="0"/>
              <a:t>Corresponds to the Cartesian product operation of the relational algebra.</a:t>
            </a:r>
          </a:p>
          <a:p>
            <a:pPr>
              <a:tabLst>
                <a:tab pos="476250" algn="l"/>
                <a:tab pos="1802606" algn="l"/>
              </a:tabLst>
            </a:pPr>
            <a:r>
              <a:rPr lang="en-US" altLang="en-US" dirty="0"/>
              <a:t>Find the Cartesian product </a:t>
            </a:r>
            <a:r>
              <a:rPr lang="en-US" altLang="en-US" i="1" dirty="0"/>
              <a:t>instructor X teaches</a:t>
            </a:r>
            <a:endParaRPr lang="en-US" altLang="en-US" dirty="0"/>
          </a:p>
          <a:p>
            <a:pPr>
              <a:buNone/>
              <a:tabLst>
                <a:tab pos="476250" algn="l"/>
                <a:tab pos="1802606" algn="l"/>
              </a:tabLst>
            </a:pPr>
            <a:r>
              <a:rPr lang="en-US" altLang="en-US" b="1" dirty="0"/>
              <a:t>			select </a:t>
            </a:r>
            <a:r>
              <a:rPr lang="en-US" altLang="en-US" dirty="0">
                <a:latin typeface="Symbol" panose="05050102010706020507" pitchFamily="18" charset="2"/>
              </a:rPr>
              <a:t></a:t>
            </a:r>
            <a:br>
              <a:rPr lang="en-US" altLang="en-US" dirty="0"/>
            </a:br>
            <a:r>
              <a:rPr lang="en-US" altLang="en-US" dirty="0"/>
              <a:t>		</a:t>
            </a:r>
            <a:r>
              <a:rPr lang="en-US" altLang="en-US" b="1" dirty="0"/>
              <a:t>from </a:t>
            </a:r>
            <a:r>
              <a:rPr lang="en-US" altLang="en-US" i="1" dirty="0"/>
              <a:t>instructor, teaches</a:t>
            </a:r>
          </a:p>
          <a:p>
            <a:pPr lvl="1">
              <a:tabLst>
                <a:tab pos="476250" algn="l"/>
                <a:tab pos="1802606" algn="l"/>
              </a:tabLst>
            </a:pPr>
            <a:r>
              <a:rPr lang="en-US" altLang="en-US" dirty="0"/>
              <a:t>generates every possible instructor – teaches pair, with all attributes from both relations.</a:t>
            </a:r>
          </a:p>
          <a:p>
            <a:pPr lvl="1">
              <a:tabLst>
                <a:tab pos="476250" algn="l"/>
                <a:tab pos="1802606" algn="l"/>
              </a:tabLst>
            </a:pPr>
            <a:r>
              <a:rPr lang="en-US" altLang="en-US" dirty="0"/>
              <a:t>For common attributes (e.g., </a:t>
            </a:r>
            <a:r>
              <a:rPr lang="en-US" altLang="en-US" i="1" dirty="0"/>
              <a:t>ID</a:t>
            </a:r>
            <a:r>
              <a:rPr lang="en-US" altLang="en-US" dirty="0"/>
              <a:t>), the attributes  in the resulting table are renamed using the  relation name (e.g., </a:t>
            </a:r>
            <a:r>
              <a:rPr lang="en-US" altLang="en-US" i="1" dirty="0"/>
              <a:t>instructor.ID</a:t>
            </a:r>
            <a:r>
              <a:rPr lang="en-US" altLang="en-US" dirty="0"/>
              <a:t>)</a:t>
            </a:r>
          </a:p>
          <a:p>
            <a:pPr>
              <a:tabLst>
                <a:tab pos="476250" algn="l"/>
                <a:tab pos="1802606" algn="l"/>
              </a:tabLst>
            </a:pPr>
            <a:r>
              <a:rPr lang="en-US" altLang="en-US" dirty="0"/>
              <a:t>Cartesian product not very useful directly, but useful combined with where-clause condition (selection operation in relational algebra).</a:t>
            </a:r>
          </a:p>
          <a:p>
            <a:pPr>
              <a:buNone/>
              <a:tabLst>
                <a:tab pos="476250" algn="l"/>
                <a:tab pos="1802606" algn="l"/>
              </a:tabLst>
            </a:pPr>
            <a:r>
              <a:rPr lang="en-US" altLang="en-US" i="1" dirty="0"/>
              <a:t>	</a:t>
            </a:r>
          </a:p>
        </p:txBody>
      </p:sp>
    </p:spTree>
    <p:extLst>
      <p:ext uri="{BB962C8B-B14F-4D97-AF65-F5344CB8AC3E}">
        <p14:creationId xmlns:p14="http://schemas.microsoft.com/office/powerpoint/2010/main" val="1647485601"/>
      </p:ext>
    </p:extLst>
  </p:cSld>
  <p:clrMapOvr>
    <a:masterClrMapping/>
  </p:clrMapOvr>
  <p:transition spd="slow"/>
</p:sld>
</file>

<file path=ppt/slides/slide7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05506" name="Rectangle 2"/>
          <p:cNvSpPr>
            <a:spLocks noGrp="1" noChangeArrowheads="1"/>
          </p:cNvSpPr>
          <p:nvPr>
            <p:ph type="title"/>
          </p:nvPr>
        </p:nvSpPr>
        <p:spPr/>
        <p:txBody>
          <a:bodyPr vert="horz" wrap="square" lIns="67866" tIns="33338" rIns="67866" bIns="33338" numCol="1" anchor="ctr" anchorCtr="0" compatLnSpc="1">
            <a:prstTxWarp prst="textNoShape">
              <a:avLst/>
            </a:prstTxWarp>
          </a:bodyPr>
          <a:lstStyle/>
          <a:p>
            <a:r>
              <a:rPr lang="en-US" altLang="en-US" dirty="0"/>
              <a:t>Examples</a:t>
            </a:r>
          </a:p>
        </p:txBody>
      </p:sp>
      <p:sp>
        <p:nvSpPr>
          <p:cNvPr id="22530" name="Rectangle 3"/>
          <p:cNvSpPr>
            <a:spLocks noGrp="1" noChangeArrowheads="1"/>
          </p:cNvSpPr>
          <p:nvPr>
            <p:ph type="body" idx="1"/>
          </p:nvPr>
        </p:nvSpPr>
        <p:spPr>
          <a:xfrm>
            <a:off x="1719264" y="829867"/>
            <a:ext cx="5722444" cy="3394662"/>
          </a:xfrm>
        </p:spPr>
        <p:txBody>
          <a:bodyPr vert="horz" wrap="square" lIns="67866" tIns="33338" rIns="67866" bIns="33338" numCol="1" anchor="t" anchorCtr="0" compatLnSpc="1">
            <a:prstTxWarp prst="textNoShape">
              <a:avLst/>
            </a:prstTxWarp>
          </a:bodyPr>
          <a:lstStyle/>
          <a:p>
            <a:pPr>
              <a:tabLst>
                <a:tab pos="1541860" algn="l"/>
              </a:tabLst>
            </a:pPr>
            <a:r>
              <a:rPr lang="en-US" altLang="en-US" dirty="0"/>
              <a:t>Find the names of all instructors who have taught some course and the </a:t>
            </a:r>
            <a:r>
              <a:rPr lang="en-US" altLang="en-US" dirty="0" err="1"/>
              <a:t>course_id</a:t>
            </a:r>
            <a:endParaRPr lang="en-US" altLang="en-US" dirty="0"/>
          </a:p>
          <a:p>
            <a:pPr lvl="1">
              <a:tabLst>
                <a:tab pos="1541860" algn="l"/>
              </a:tabLst>
            </a:pPr>
            <a:r>
              <a:rPr lang="en-US" altLang="en-US" b="1" dirty="0"/>
              <a:t>select </a:t>
            </a:r>
            <a:r>
              <a:rPr lang="en-US" altLang="en-US" i="1" dirty="0"/>
              <a:t>name, </a:t>
            </a:r>
            <a:r>
              <a:rPr lang="en-US" altLang="en-US" i="1" dirty="0" err="1"/>
              <a:t>course_id</a:t>
            </a:r>
            <a:br>
              <a:rPr lang="en-US" altLang="en-US" i="1" dirty="0"/>
            </a:br>
            <a:r>
              <a:rPr lang="en-US" altLang="en-US" b="1" dirty="0"/>
              <a:t>from </a:t>
            </a:r>
            <a:r>
              <a:rPr lang="en-US" altLang="en-US" i="1" dirty="0"/>
              <a:t>instructor , teaches</a:t>
            </a:r>
            <a:br>
              <a:rPr lang="en-US" altLang="en-US" i="1" dirty="0"/>
            </a:br>
            <a:r>
              <a:rPr lang="en-US" altLang="en-US" b="1" dirty="0"/>
              <a:t>where </a:t>
            </a:r>
            <a:r>
              <a:rPr lang="en-US" altLang="en-US" i="1" dirty="0"/>
              <a:t>instructor.ID = teaches.ID </a:t>
            </a:r>
          </a:p>
          <a:p>
            <a:pPr lvl="1">
              <a:buNone/>
              <a:tabLst>
                <a:tab pos="1541860" algn="l"/>
              </a:tabLst>
            </a:pPr>
            <a:r>
              <a:rPr lang="en-US" altLang="en-US" sz="600" dirty="0"/>
              <a:t> </a:t>
            </a:r>
          </a:p>
          <a:p>
            <a:pPr>
              <a:tabLst>
                <a:tab pos="1541860" algn="l"/>
              </a:tabLst>
            </a:pPr>
            <a:r>
              <a:rPr lang="en-US" altLang="en-US" dirty="0"/>
              <a:t>Find the names of all instructors in the Art  department who have taught some course and the </a:t>
            </a:r>
            <a:r>
              <a:rPr lang="en-US" altLang="en-US" dirty="0" err="1"/>
              <a:t>course_id</a:t>
            </a:r>
            <a:endParaRPr lang="en-US" altLang="en-US" dirty="0"/>
          </a:p>
          <a:p>
            <a:pPr lvl="1">
              <a:tabLst>
                <a:tab pos="1541860" algn="l"/>
              </a:tabLst>
            </a:pPr>
            <a:r>
              <a:rPr lang="en-US" altLang="en-US" b="1" dirty="0"/>
              <a:t>select </a:t>
            </a:r>
            <a:r>
              <a:rPr lang="en-US" altLang="en-US" i="1" dirty="0"/>
              <a:t>name, </a:t>
            </a:r>
            <a:r>
              <a:rPr lang="en-US" altLang="en-US" i="1" dirty="0" err="1"/>
              <a:t>course_id</a:t>
            </a:r>
            <a:br>
              <a:rPr lang="en-US" altLang="en-US" i="1" dirty="0"/>
            </a:br>
            <a:r>
              <a:rPr lang="en-US" altLang="en-US" b="1" dirty="0"/>
              <a:t>from </a:t>
            </a:r>
            <a:r>
              <a:rPr lang="en-US" altLang="en-US" i="1" dirty="0"/>
              <a:t>instructor , teaches</a:t>
            </a:r>
            <a:br>
              <a:rPr lang="en-US" altLang="en-US" i="1" dirty="0"/>
            </a:br>
            <a:r>
              <a:rPr lang="en-US" altLang="en-US" b="1" dirty="0"/>
              <a:t>where </a:t>
            </a:r>
            <a:r>
              <a:rPr lang="en-US" altLang="en-US" i="1" dirty="0"/>
              <a:t>instructor.ID = teaches.ID  </a:t>
            </a:r>
            <a:r>
              <a:rPr lang="en-US" altLang="en-US" b="1" i="1" dirty="0"/>
              <a:t>and</a:t>
            </a:r>
            <a:r>
              <a:rPr lang="en-US" altLang="en-US" i="1" dirty="0"/>
              <a:t>  instructor. dept_name = </a:t>
            </a:r>
            <a:r>
              <a:rPr lang="en-US" altLang="en-US" dirty="0"/>
              <a:t>'Art'</a:t>
            </a:r>
          </a:p>
          <a:p>
            <a:pPr lvl="1">
              <a:buNone/>
              <a:tabLst>
                <a:tab pos="1541860" algn="l"/>
              </a:tabLst>
            </a:pPr>
            <a:endParaRPr lang="en-US" altLang="en-US" dirty="0"/>
          </a:p>
        </p:txBody>
      </p:sp>
    </p:spTree>
    <p:extLst>
      <p:ext uri="{BB962C8B-B14F-4D97-AF65-F5344CB8AC3E}">
        <p14:creationId xmlns:p14="http://schemas.microsoft.com/office/powerpoint/2010/main" val="1056665880"/>
      </p:ext>
    </p:extLst>
  </p:cSld>
  <p:clrMapOvr>
    <a:masterClrMapping/>
  </p:clrMapOvr>
  <p:transition spd="slow"/>
</p:sld>
</file>

<file path=ppt/slides/slide7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05506" name="Rectangle 2"/>
          <p:cNvSpPr>
            <a:spLocks noGrp="1" noChangeArrowheads="1"/>
          </p:cNvSpPr>
          <p:nvPr>
            <p:ph type="title"/>
          </p:nvPr>
        </p:nvSpPr>
        <p:spPr>
          <a:xfrm>
            <a:off x="1719263" y="142250"/>
            <a:ext cx="6057900" cy="457200"/>
          </a:xfrm>
        </p:spPr>
        <p:txBody>
          <a:bodyPr vert="horz" wrap="square" lIns="67866" tIns="33338" rIns="67866" bIns="33338" numCol="1" anchor="ctr" anchorCtr="0" compatLnSpc="1">
            <a:prstTxWarp prst="textNoShape">
              <a:avLst/>
            </a:prstTxWarp>
          </a:bodyPr>
          <a:lstStyle/>
          <a:p>
            <a:r>
              <a:rPr lang="en-US" altLang="en-US" dirty="0"/>
              <a:t>The Rename Operation</a:t>
            </a:r>
          </a:p>
        </p:txBody>
      </p:sp>
      <p:sp>
        <p:nvSpPr>
          <p:cNvPr id="23554" name="Rectangle 3"/>
          <p:cNvSpPr>
            <a:spLocks noGrp="1" noChangeArrowheads="1"/>
          </p:cNvSpPr>
          <p:nvPr>
            <p:ph type="body" idx="1"/>
          </p:nvPr>
        </p:nvSpPr>
        <p:spPr>
          <a:xfrm>
            <a:off x="1719262" y="866443"/>
            <a:ext cx="5820623" cy="2555900"/>
          </a:xfrm>
        </p:spPr>
        <p:txBody>
          <a:bodyPr vert="horz" wrap="square" lIns="67866" tIns="33338" rIns="67866" bIns="33338" numCol="1" anchor="t" anchorCtr="0" compatLnSpc="1">
            <a:prstTxWarp prst="textNoShape">
              <a:avLst/>
            </a:prstTxWarp>
          </a:bodyPr>
          <a:lstStyle/>
          <a:p>
            <a:pPr>
              <a:tabLst>
                <a:tab pos="1541860" algn="l"/>
              </a:tabLst>
            </a:pPr>
            <a:r>
              <a:rPr lang="en-US" altLang="en-US" dirty="0"/>
              <a:t>The SQL allows renaming relations and attributes using the </a:t>
            </a:r>
            <a:r>
              <a:rPr lang="en-US" altLang="en-US" b="1" dirty="0"/>
              <a:t>as </a:t>
            </a:r>
            <a:r>
              <a:rPr lang="en-US" altLang="en-US" dirty="0"/>
              <a:t>clause:</a:t>
            </a:r>
          </a:p>
          <a:p>
            <a:pPr>
              <a:buNone/>
              <a:tabLst>
                <a:tab pos="1541860" algn="l"/>
              </a:tabLst>
            </a:pPr>
            <a:r>
              <a:rPr lang="en-US" altLang="en-US" i="1" dirty="0"/>
              <a:t>		old-name </a:t>
            </a:r>
            <a:r>
              <a:rPr lang="en-US" altLang="en-US" b="1" dirty="0"/>
              <a:t>as</a:t>
            </a:r>
            <a:r>
              <a:rPr lang="en-US" altLang="en-US" i="1" dirty="0"/>
              <a:t> new-name</a:t>
            </a:r>
            <a:br>
              <a:rPr lang="en-US" altLang="en-US" dirty="0"/>
            </a:br>
            <a:r>
              <a:rPr lang="en-US" altLang="en-US" sz="600" dirty="0"/>
              <a:t> </a:t>
            </a:r>
          </a:p>
          <a:p>
            <a:pPr>
              <a:tabLst>
                <a:tab pos="1541860" algn="l"/>
              </a:tabLst>
            </a:pPr>
            <a:r>
              <a:rPr lang="en-US" altLang="en-US" dirty="0"/>
              <a:t>Find the names of all instructors who have a higher salary than </a:t>
            </a:r>
            <a:br>
              <a:rPr lang="en-US" altLang="en-US" dirty="0"/>
            </a:br>
            <a:r>
              <a:rPr lang="en-US" altLang="en-US" dirty="0"/>
              <a:t>some instructor in 'Comp. Sci'.</a:t>
            </a:r>
          </a:p>
          <a:p>
            <a:pPr lvl="1">
              <a:tabLst>
                <a:tab pos="1541860" algn="l"/>
              </a:tabLst>
            </a:pPr>
            <a:r>
              <a:rPr lang="en-US" altLang="en-US" b="1" dirty="0"/>
              <a:t>select distinct </a:t>
            </a:r>
            <a:r>
              <a:rPr lang="en-US" altLang="en-US" i="1" dirty="0"/>
              <a:t>T.name</a:t>
            </a:r>
            <a:br>
              <a:rPr lang="en-US" altLang="en-US" i="1" dirty="0"/>
            </a:br>
            <a:r>
              <a:rPr lang="en-US" altLang="en-US" b="1" dirty="0"/>
              <a:t>from </a:t>
            </a:r>
            <a:r>
              <a:rPr lang="en-US" altLang="en-US" i="1" dirty="0"/>
              <a:t>instructor </a:t>
            </a:r>
            <a:r>
              <a:rPr lang="en-US" altLang="en-US" b="1" dirty="0"/>
              <a:t>as </a:t>
            </a:r>
            <a:r>
              <a:rPr lang="en-US" altLang="en-US" i="1" dirty="0"/>
              <a:t>T, instructor </a:t>
            </a:r>
            <a:r>
              <a:rPr lang="en-US" altLang="en-US" b="1" dirty="0"/>
              <a:t>as </a:t>
            </a:r>
            <a:r>
              <a:rPr lang="en-US" altLang="en-US" i="1" dirty="0"/>
              <a:t>S</a:t>
            </a:r>
            <a:br>
              <a:rPr lang="en-US" altLang="en-US" i="1" dirty="0"/>
            </a:br>
            <a:r>
              <a:rPr lang="en-US" altLang="en-US" b="1" dirty="0"/>
              <a:t>where </a:t>
            </a:r>
            <a:r>
              <a:rPr lang="en-US" altLang="en-US" i="1" dirty="0" err="1"/>
              <a:t>T.salary</a:t>
            </a:r>
            <a:r>
              <a:rPr lang="en-US" altLang="en-US" i="1" dirty="0"/>
              <a:t> &gt; </a:t>
            </a:r>
            <a:r>
              <a:rPr lang="en-US" altLang="en-US" i="1" dirty="0" err="1"/>
              <a:t>S.salary</a:t>
            </a:r>
            <a:r>
              <a:rPr lang="en-US" altLang="en-US" i="1" dirty="0"/>
              <a:t> </a:t>
            </a:r>
            <a:r>
              <a:rPr lang="en-US" altLang="en-US" b="1" dirty="0"/>
              <a:t>and </a:t>
            </a:r>
            <a:r>
              <a:rPr lang="en-US" altLang="en-US" i="1" dirty="0" err="1"/>
              <a:t>S.dept_name</a:t>
            </a:r>
            <a:r>
              <a:rPr lang="en-US" altLang="en-US" i="1" dirty="0"/>
              <a:t> = 'Comp. Sci.’</a:t>
            </a:r>
          </a:p>
          <a:p>
            <a:pPr lvl="1">
              <a:buNone/>
              <a:tabLst>
                <a:tab pos="1541860" algn="l"/>
              </a:tabLst>
            </a:pPr>
            <a:r>
              <a:rPr lang="en-US" altLang="en-US" sz="600" dirty="0"/>
              <a:t> </a:t>
            </a:r>
          </a:p>
          <a:p>
            <a:pPr>
              <a:tabLst>
                <a:tab pos="1541860" algn="l"/>
              </a:tabLst>
            </a:pPr>
            <a:r>
              <a:rPr lang="en-US" altLang="en-US" dirty="0"/>
              <a:t>Keyword </a:t>
            </a:r>
            <a:r>
              <a:rPr lang="en-US" altLang="en-US" b="1" dirty="0"/>
              <a:t>as</a:t>
            </a:r>
            <a:r>
              <a:rPr lang="en-US" altLang="en-US" dirty="0"/>
              <a:t> is optional and may be omitted</a:t>
            </a:r>
            <a:br>
              <a:rPr lang="en-US" altLang="en-US" dirty="0"/>
            </a:br>
            <a:r>
              <a:rPr lang="en-US" altLang="en-US" dirty="0"/>
              <a:t>              </a:t>
            </a:r>
            <a:r>
              <a:rPr lang="en-US" altLang="en-US" i="1" dirty="0"/>
              <a:t>instructor </a:t>
            </a:r>
            <a:r>
              <a:rPr lang="en-US" altLang="en-US" b="1" dirty="0"/>
              <a:t>as </a:t>
            </a:r>
            <a:r>
              <a:rPr lang="en-US" altLang="en-US" i="1" dirty="0"/>
              <a:t>T ≡ instructor</a:t>
            </a:r>
            <a:r>
              <a:rPr lang="en-US" altLang="en-US" b="1" dirty="0"/>
              <a:t> </a:t>
            </a:r>
            <a:r>
              <a:rPr lang="en-US" altLang="en-US" i="1" dirty="0"/>
              <a:t>T</a:t>
            </a:r>
            <a:endParaRPr lang="en-US" altLang="en-US" dirty="0"/>
          </a:p>
        </p:txBody>
      </p:sp>
    </p:spTree>
    <p:extLst>
      <p:ext uri="{BB962C8B-B14F-4D97-AF65-F5344CB8AC3E}">
        <p14:creationId xmlns:p14="http://schemas.microsoft.com/office/powerpoint/2010/main" val="1094581135"/>
      </p:ext>
    </p:extLst>
  </p:cSld>
  <p:clrMapOvr>
    <a:masterClrMapping/>
  </p:clrMapOvr>
  <p:transition spd="slow"/>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1890" name="Rectangle 2"/>
          <p:cNvSpPr>
            <a:spLocks noGrp="1" noChangeArrowheads="1"/>
          </p:cNvSpPr>
          <p:nvPr>
            <p:ph type="title"/>
          </p:nvPr>
        </p:nvSpPr>
        <p:spPr/>
        <p:txBody>
          <a:bodyPr/>
          <a:lstStyle/>
          <a:p>
            <a:r>
              <a:rPr lang="en-US" altLang="en-US" dirty="0"/>
              <a:t>Null Values</a:t>
            </a:r>
          </a:p>
        </p:txBody>
      </p:sp>
      <p:sp>
        <p:nvSpPr>
          <p:cNvPr id="33794" name="Rectangle 3"/>
          <p:cNvSpPr>
            <a:spLocks noGrp="1" noChangeArrowheads="1"/>
          </p:cNvSpPr>
          <p:nvPr>
            <p:ph type="body" idx="1"/>
          </p:nvPr>
        </p:nvSpPr>
        <p:spPr>
          <a:xfrm>
            <a:off x="1719263" y="829866"/>
            <a:ext cx="5709127" cy="3486102"/>
          </a:xfrm>
        </p:spPr>
        <p:txBody>
          <a:bodyPr/>
          <a:lstStyle/>
          <a:p>
            <a:r>
              <a:rPr lang="en-US" altLang="en-US" dirty="0"/>
              <a:t>It is possible for tuples to have a null value, denoted by </a:t>
            </a:r>
            <a:r>
              <a:rPr lang="en-US" altLang="en-US" b="1" dirty="0"/>
              <a:t>null</a:t>
            </a:r>
            <a:r>
              <a:rPr lang="en-US" altLang="en-US" dirty="0"/>
              <a:t>, for some of their attributes</a:t>
            </a:r>
          </a:p>
          <a:p>
            <a:r>
              <a:rPr lang="en-US" altLang="en-US" b="1" dirty="0"/>
              <a:t>null</a:t>
            </a:r>
            <a:r>
              <a:rPr lang="en-US" altLang="en-US" dirty="0"/>
              <a:t> signifies an </a:t>
            </a:r>
            <a:r>
              <a:rPr lang="en-US" altLang="en-US" dirty="0">
                <a:solidFill>
                  <a:srgbClr val="FF0000"/>
                </a:solidFill>
              </a:rPr>
              <a:t>unknown value </a:t>
            </a:r>
            <a:r>
              <a:rPr lang="en-US" altLang="en-US" dirty="0"/>
              <a:t>or that a </a:t>
            </a:r>
            <a:r>
              <a:rPr lang="en-US" altLang="en-US" dirty="0">
                <a:solidFill>
                  <a:srgbClr val="FF0000"/>
                </a:solidFill>
              </a:rPr>
              <a:t>value does not exist</a:t>
            </a:r>
            <a:r>
              <a:rPr lang="en-US" altLang="en-US" dirty="0"/>
              <a:t>.</a:t>
            </a:r>
          </a:p>
          <a:p>
            <a:r>
              <a:rPr lang="en-US" altLang="en-US" dirty="0"/>
              <a:t>The result of any arithmetic expression involving </a:t>
            </a:r>
            <a:r>
              <a:rPr lang="en-US" altLang="en-US" b="1" dirty="0"/>
              <a:t>null</a:t>
            </a:r>
            <a:r>
              <a:rPr lang="en-US" altLang="en-US" dirty="0"/>
              <a:t> is </a:t>
            </a:r>
            <a:r>
              <a:rPr lang="en-US" altLang="en-US" b="1" dirty="0"/>
              <a:t>null</a:t>
            </a:r>
          </a:p>
          <a:p>
            <a:pPr lvl="1"/>
            <a:r>
              <a:rPr lang="en-US" altLang="en-US" dirty="0"/>
              <a:t>Example:  5 + </a:t>
            </a:r>
            <a:r>
              <a:rPr lang="en-US" altLang="en-US" b="1" dirty="0"/>
              <a:t>null</a:t>
            </a:r>
            <a:r>
              <a:rPr lang="en-US" altLang="en-US" dirty="0"/>
              <a:t>  returns </a:t>
            </a:r>
            <a:r>
              <a:rPr lang="en-US" altLang="en-US" b="1" dirty="0"/>
              <a:t>null</a:t>
            </a:r>
          </a:p>
          <a:p>
            <a:r>
              <a:rPr lang="en-US" altLang="en-US" dirty="0"/>
              <a:t>The predicate  </a:t>
            </a:r>
            <a:r>
              <a:rPr lang="en-US" altLang="en-US" b="1" dirty="0"/>
              <a:t>is null</a:t>
            </a:r>
            <a:r>
              <a:rPr lang="en-US" altLang="en-US" dirty="0"/>
              <a:t> can be used to check for null values.</a:t>
            </a:r>
          </a:p>
          <a:p>
            <a:pPr lvl="1"/>
            <a:r>
              <a:rPr lang="en-US" altLang="en-US" dirty="0"/>
              <a:t>Example: Find all instructors whose salary is null</a:t>
            </a:r>
            <a:r>
              <a:rPr lang="en-US" altLang="en-US" i="1" dirty="0"/>
              <a:t>.</a:t>
            </a:r>
          </a:p>
          <a:p>
            <a:pPr>
              <a:buFont typeface="Monotype Sorts" charset="2"/>
              <a:buNone/>
            </a:pPr>
            <a:r>
              <a:rPr lang="en-US" altLang="en-US" b="1" dirty="0"/>
              <a:t>		select</a:t>
            </a:r>
            <a:r>
              <a:rPr lang="en-US" altLang="en-US" i="1" dirty="0"/>
              <a:t> name</a:t>
            </a:r>
            <a:br>
              <a:rPr lang="en-US" altLang="en-US" i="1" dirty="0"/>
            </a:br>
            <a:r>
              <a:rPr lang="en-US" altLang="en-US" i="1" dirty="0"/>
              <a:t>	</a:t>
            </a:r>
            <a:r>
              <a:rPr lang="en-US" altLang="en-US" b="1" dirty="0"/>
              <a:t>from</a:t>
            </a:r>
            <a:r>
              <a:rPr lang="en-US" altLang="en-US" i="1" dirty="0"/>
              <a:t> instructor</a:t>
            </a:r>
            <a:br>
              <a:rPr lang="en-US" altLang="en-US" i="1" dirty="0"/>
            </a:br>
            <a:r>
              <a:rPr lang="en-US" altLang="en-US" i="1" dirty="0"/>
              <a:t>	</a:t>
            </a:r>
            <a:r>
              <a:rPr lang="en-US" altLang="en-US" b="1" dirty="0"/>
              <a:t>where </a:t>
            </a:r>
            <a:r>
              <a:rPr lang="en-US" altLang="en-US" i="1" dirty="0"/>
              <a:t>salary </a:t>
            </a:r>
            <a:r>
              <a:rPr lang="en-US" altLang="en-US" b="1" dirty="0"/>
              <a:t>is null</a:t>
            </a:r>
            <a:endParaRPr lang="en-US" altLang="en-US" dirty="0"/>
          </a:p>
          <a:p>
            <a:r>
              <a:rPr lang="en-US" altLang="en-US" dirty="0"/>
              <a:t>The predicate </a:t>
            </a:r>
            <a:r>
              <a:rPr lang="en-US" altLang="en-US" b="1" dirty="0"/>
              <a:t>is not null </a:t>
            </a:r>
            <a:r>
              <a:rPr lang="en-US" altLang="en-US" dirty="0"/>
              <a:t>succeeds if the value on which it is applied is not null.</a:t>
            </a:r>
          </a:p>
          <a:p>
            <a:endParaRPr lang="en-US" altLang="en-US" dirty="0"/>
          </a:p>
        </p:txBody>
      </p:sp>
      <p:sp>
        <p:nvSpPr>
          <p:cNvPr id="2" name="TextBox 1">
            <a:extLst>
              <a:ext uri="{FF2B5EF4-FFF2-40B4-BE49-F238E27FC236}">
                <a16:creationId xmlns:a16="http://schemas.microsoft.com/office/drawing/2014/main" id="{C10F13E3-6C26-7444-97B5-7FD0364598F2}"/>
              </a:ext>
            </a:extLst>
          </p:cNvPr>
          <p:cNvSpPr txBox="1"/>
          <p:nvPr/>
        </p:nvSpPr>
        <p:spPr>
          <a:xfrm>
            <a:off x="768350" y="3677198"/>
            <a:ext cx="4785284" cy="923330"/>
          </a:xfrm>
          <a:prstGeom prst="rect">
            <a:avLst/>
          </a:prstGeom>
          <a:noFill/>
        </p:spPr>
        <p:txBody>
          <a:bodyPr wrap="none" rtlCol="0">
            <a:spAutoFit/>
          </a:bodyPr>
          <a:lstStyle/>
          <a:p>
            <a:r>
              <a:rPr lang="en-US" dirty="0">
                <a:solidFill>
                  <a:srgbClr val="FF0000"/>
                </a:solidFill>
              </a:rPr>
              <a:t>Note:</a:t>
            </a:r>
          </a:p>
          <a:p>
            <a:pPr marL="285750" indent="-285750">
              <a:buFont typeface="Arial" panose="020B0604020202020204" pitchFamily="34" charset="0"/>
              <a:buChar char="•"/>
            </a:pPr>
            <a:r>
              <a:rPr lang="en-US" dirty="0">
                <a:solidFill>
                  <a:srgbClr val="FF0000"/>
                </a:solidFill>
              </a:rPr>
              <a:t>NULL is an extremely important concept.</a:t>
            </a:r>
          </a:p>
          <a:p>
            <a:pPr marL="285750" indent="-285750">
              <a:buFont typeface="Arial" panose="020B0604020202020204" pitchFamily="34" charset="0"/>
              <a:buChar char="•"/>
            </a:pPr>
            <a:r>
              <a:rPr lang="en-US" dirty="0">
                <a:solidFill>
                  <a:srgbClr val="FF0000"/>
                </a:solidFill>
              </a:rPr>
              <a:t>You will find it hard to understand for a while.</a:t>
            </a:r>
          </a:p>
        </p:txBody>
      </p:sp>
    </p:spTree>
    <p:extLst>
      <p:ext uri="{BB962C8B-B14F-4D97-AF65-F5344CB8AC3E}">
        <p14:creationId xmlns:p14="http://schemas.microsoft.com/office/powerpoint/2010/main" val="46004299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3938" name="Rectangle 2"/>
          <p:cNvSpPr>
            <a:spLocks noGrp="1" noChangeArrowheads="1"/>
          </p:cNvSpPr>
          <p:nvPr>
            <p:ph type="title"/>
          </p:nvPr>
        </p:nvSpPr>
        <p:spPr>
          <a:xfrm>
            <a:off x="1796654" y="90488"/>
            <a:ext cx="6057900" cy="457200"/>
          </a:xfrm>
        </p:spPr>
        <p:txBody>
          <a:bodyPr/>
          <a:lstStyle/>
          <a:p>
            <a:r>
              <a:rPr lang="en-US" altLang="en-US" dirty="0"/>
              <a:t>Null Values (Cont.)</a:t>
            </a:r>
          </a:p>
        </p:txBody>
      </p:sp>
      <p:sp>
        <p:nvSpPr>
          <p:cNvPr id="34818" name="Rectangle 3"/>
          <p:cNvSpPr>
            <a:spLocks noGrp="1" noChangeArrowheads="1"/>
          </p:cNvSpPr>
          <p:nvPr>
            <p:ph type="body" idx="1"/>
          </p:nvPr>
        </p:nvSpPr>
        <p:spPr>
          <a:xfrm>
            <a:off x="1722268" y="829867"/>
            <a:ext cx="5672832" cy="3614118"/>
          </a:xfrm>
        </p:spPr>
        <p:txBody>
          <a:bodyPr/>
          <a:lstStyle/>
          <a:p>
            <a:r>
              <a:rPr lang="en-US" altLang="en-US" dirty="0"/>
              <a:t>SQL treats as </a:t>
            </a:r>
            <a:r>
              <a:rPr lang="en-US" altLang="en-US" b="1" dirty="0"/>
              <a:t>unknown</a:t>
            </a:r>
            <a:r>
              <a:rPr lang="en-US" altLang="en-US" dirty="0"/>
              <a:t> the result of any comparison involving a null value (other than predicates </a:t>
            </a:r>
            <a:r>
              <a:rPr lang="en-US" altLang="en-US" b="1" dirty="0"/>
              <a:t>is null </a:t>
            </a:r>
            <a:r>
              <a:rPr lang="en-US" altLang="en-US" dirty="0"/>
              <a:t>and  </a:t>
            </a:r>
            <a:r>
              <a:rPr lang="en-US" altLang="en-US" b="1" dirty="0"/>
              <a:t>is not null</a:t>
            </a:r>
            <a:r>
              <a:rPr lang="en-US" altLang="en-US" dirty="0"/>
              <a:t>).</a:t>
            </a:r>
          </a:p>
          <a:p>
            <a:pPr lvl="1"/>
            <a:r>
              <a:rPr lang="en-US" altLang="en-US" dirty="0"/>
              <a:t>Example</a:t>
            </a:r>
            <a:r>
              <a:rPr lang="en-US" altLang="en-US" i="1" dirty="0"/>
              <a:t>: 5 &lt; </a:t>
            </a:r>
            <a:r>
              <a:rPr lang="en-US" altLang="en-US" b="1" dirty="0"/>
              <a:t>null</a:t>
            </a:r>
            <a:r>
              <a:rPr lang="en-US" altLang="en-US" i="1" dirty="0"/>
              <a:t>   </a:t>
            </a:r>
            <a:r>
              <a:rPr lang="en-US" altLang="en-US" dirty="0"/>
              <a:t>or</a:t>
            </a:r>
            <a:r>
              <a:rPr lang="en-US" altLang="en-US" i="1" dirty="0"/>
              <a:t>   </a:t>
            </a:r>
            <a:r>
              <a:rPr lang="en-US" altLang="en-US" b="1" dirty="0"/>
              <a:t>null</a:t>
            </a:r>
            <a:r>
              <a:rPr lang="en-US" altLang="en-US" i="1" dirty="0"/>
              <a:t> &lt;&gt; </a:t>
            </a:r>
            <a:r>
              <a:rPr lang="en-US" altLang="en-US" b="1" dirty="0"/>
              <a:t>null</a:t>
            </a:r>
            <a:r>
              <a:rPr lang="en-US" altLang="en-US" i="1" dirty="0"/>
              <a:t>    </a:t>
            </a:r>
            <a:r>
              <a:rPr lang="en-US" altLang="en-US" dirty="0"/>
              <a:t>or</a:t>
            </a:r>
            <a:r>
              <a:rPr lang="en-US" altLang="en-US" i="1" dirty="0"/>
              <a:t>    </a:t>
            </a:r>
            <a:r>
              <a:rPr lang="en-US" altLang="en-US" b="1" dirty="0"/>
              <a:t>null</a:t>
            </a:r>
            <a:r>
              <a:rPr lang="en-US" altLang="en-US" i="1" dirty="0"/>
              <a:t> = </a:t>
            </a:r>
            <a:r>
              <a:rPr lang="en-US" altLang="en-US" b="1" dirty="0"/>
              <a:t>null</a:t>
            </a:r>
            <a:endParaRPr lang="en-US" altLang="en-US" dirty="0"/>
          </a:p>
          <a:p>
            <a:r>
              <a:rPr lang="en-US" altLang="en-US" dirty="0"/>
              <a:t>The predicate in a </a:t>
            </a:r>
            <a:r>
              <a:rPr lang="en-US" altLang="en-US" b="1" dirty="0"/>
              <a:t>where</a:t>
            </a:r>
            <a:r>
              <a:rPr lang="en-US" altLang="en-US" dirty="0"/>
              <a:t> clause can involve Boolean operations (</a:t>
            </a:r>
            <a:r>
              <a:rPr lang="en-US" altLang="en-US" b="1" dirty="0"/>
              <a:t>and</a:t>
            </a:r>
            <a:r>
              <a:rPr lang="en-US" altLang="en-US" dirty="0"/>
              <a:t>, </a:t>
            </a:r>
            <a:r>
              <a:rPr lang="en-US" altLang="en-US" b="1" dirty="0"/>
              <a:t>or</a:t>
            </a:r>
            <a:r>
              <a:rPr lang="en-US" altLang="en-US" dirty="0"/>
              <a:t>, </a:t>
            </a:r>
            <a:r>
              <a:rPr lang="en-US" altLang="en-US" b="1" dirty="0"/>
              <a:t>not</a:t>
            </a:r>
            <a:r>
              <a:rPr lang="en-US" altLang="en-US" dirty="0"/>
              <a:t>); thus the definitions of the Boolean operations need to be  extended to deal with the value </a:t>
            </a:r>
            <a:r>
              <a:rPr lang="en-US" altLang="en-US" b="1" dirty="0"/>
              <a:t>unknown</a:t>
            </a:r>
            <a:r>
              <a:rPr lang="en-US" altLang="en-US" dirty="0"/>
              <a:t>.</a:t>
            </a:r>
          </a:p>
          <a:p>
            <a:pPr lvl="1"/>
            <a:r>
              <a:rPr lang="en-US" altLang="en-US" b="1" dirty="0"/>
              <a:t>and </a:t>
            </a:r>
            <a:r>
              <a:rPr lang="en-US" altLang="en-US" dirty="0"/>
              <a:t>:</a:t>
            </a:r>
            <a:r>
              <a:rPr lang="en-US" altLang="en-US" i="1" dirty="0"/>
              <a:t> (true</a:t>
            </a:r>
            <a:r>
              <a:rPr lang="en-US" altLang="en-US" b="1" dirty="0"/>
              <a:t> and </a:t>
            </a:r>
            <a:r>
              <a:rPr lang="en-US" altLang="en-US" i="1" dirty="0"/>
              <a:t>unknown)  = unknown,    </a:t>
            </a:r>
            <a:br>
              <a:rPr lang="en-US" altLang="en-US" i="1" dirty="0"/>
            </a:br>
            <a:r>
              <a:rPr lang="en-US" altLang="en-US" i="1" dirty="0"/>
              <a:t>          (false</a:t>
            </a:r>
            <a:r>
              <a:rPr lang="en-US" altLang="en-US" b="1" dirty="0"/>
              <a:t> and </a:t>
            </a:r>
            <a:r>
              <a:rPr lang="en-US" altLang="en-US" i="1" dirty="0"/>
              <a:t>unknown) = false,</a:t>
            </a:r>
            <a:br>
              <a:rPr lang="en-US" altLang="en-US" i="1" dirty="0"/>
            </a:br>
            <a:r>
              <a:rPr lang="en-US" altLang="en-US" i="1" dirty="0"/>
              <a:t>          (unknown </a:t>
            </a:r>
            <a:r>
              <a:rPr lang="en-US" altLang="en-US" b="1" dirty="0"/>
              <a:t>and</a:t>
            </a:r>
            <a:r>
              <a:rPr lang="en-US" altLang="en-US" i="1" dirty="0"/>
              <a:t> unknown) = unknown</a:t>
            </a:r>
            <a:endParaRPr lang="en-US" altLang="en-US" dirty="0"/>
          </a:p>
          <a:p>
            <a:pPr lvl="1"/>
            <a:r>
              <a:rPr lang="en-US" altLang="en-US" b="1" dirty="0"/>
              <a:t>or:    </a:t>
            </a:r>
            <a:r>
              <a:rPr lang="en-US" altLang="en-US" dirty="0"/>
              <a:t> (</a:t>
            </a:r>
            <a:r>
              <a:rPr lang="en-US" altLang="en-US" i="1" dirty="0"/>
              <a:t>unknown</a:t>
            </a:r>
            <a:r>
              <a:rPr lang="en-US" altLang="en-US" dirty="0"/>
              <a:t> </a:t>
            </a:r>
            <a:r>
              <a:rPr lang="en-US" altLang="en-US" b="1" dirty="0"/>
              <a:t>or</a:t>
            </a:r>
            <a:r>
              <a:rPr lang="en-US" altLang="en-US" dirty="0"/>
              <a:t> </a:t>
            </a:r>
            <a:r>
              <a:rPr lang="en-US" altLang="en-US" i="1" dirty="0"/>
              <a:t>true</a:t>
            </a:r>
            <a:r>
              <a:rPr lang="en-US" altLang="en-US" dirty="0"/>
              <a:t>)   = </a:t>
            </a:r>
            <a:r>
              <a:rPr lang="en-US" altLang="en-US" i="1" dirty="0"/>
              <a:t>true</a:t>
            </a:r>
            <a:r>
              <a:rPr lang="en-US" altLang="en-US" dirty="0"/>
              <a:t>,</a:t>
            </a:r>
            <a:br>
              <a:rPr lang="en-US" altLang="en-US" dirty="0"/>
            </a:br>
            <a:r>
              <a:rPr lang="en-US" altLang="en-US" dirty="0"/>
              <a:t>          (</a:t>
            </a:r>
            <a:r>
              <a:rPr lang="en-US" altLang="en-US" i="1" dirty="0"/>
              <a:t>unknown</a:t>
            </a:r>
            <a:r>
              <a:rPr lang="en-US" altLang="en-US" dirty="0"/>
              <a:t> </a:t>
            </a:r>
            <a:r>
              <a:rPr lang="en-US" altLang="en-US" b="1" dirty="0"/>
              <a:t>or</a:t>
            </a:r>
            <a:r>
              <a:rPr lang="en-US" altLang="en-US" dirty="0"/>
              <a:t> </a:t>
            </a:r>
            <a:r>
              <a:rPr lang="en-US" altLang="en-US" i="1" dirty="0"/>
              <a:t>false</a:t>
            </a:r>
            <a:r>
              <a:rPr lang="en-US" altLang="en-US" dirty="0"/>
              <a:t>)  = </a:t>
            </a:r>
            <a:r>
              <a:rPr lang="en-US" altLang="en-US" i="1" dirty="0"/>
              <a:t>unknown</a:t>
            </a:r>
            <a:br>
              <a:rPr lang="en-US" altLang="en-US" dirty="0"/>
            </a:br>
            <a:r>
              <a:rPr lang="en-US" altLang="en-US" dirty="0"/>
              <a:t>          (</a:t>
            </a:r>
            <a:r>
              <a:rPr lang="en-US" altLang="en-US" i="1" dirty="0"/>
              <a:t>unknown </a:t>
            </a:r>
            <a:r>
              <a:rPr lang="en-US" altLang="en-US" b="1" dirty="0"/>
              <a:t>or</a:t>
            </a:r>
            <a:r>
              <a:rPr lang="en-US" altLang="en-US" i="1" dirty="0"/>
              <a:t> unknown) = unknown</a:t>
            </a:r>
          </a:p>
          <a:p>
            <a:r>
              <a:rPr lang="en-US" altLang="en-US" dirty="0"/>
              <a:t>Result of </a:t>
            </a:r>
            <a:r>
              <a:rPr lang="en-US" altLang="en-US" b="1" dirty="0"/>
              <a:t>where </a:t>
            </a:r>
            <a:r>
              <a:rPr lang="en-US" altLang="en-US" dirty="0"/>
              <a:t>clause predicate is treated as </a:t>
            </a:r>
            <a:r>
              <a:rPr lang="en-US" altLang="en-US" i="1" dirty="0"/>
              <a:t>false </a:t>
            </a:r>
            <a:r>
              <a:rPr lang="en-US" altLang="en-US" dirty="0"/>
              <a:t>if it evaluates to </a:t>
            </a:r>
            <a:r>
              <a:rPr lang="en-US" altLang="en-US" i="1" dirty="0"/>
              <a:t>unknown</a:t>
            </a:r>
            <a:endParaRPr lang="en-US" altLang="en-US" dirty="0"/>
          </a:p>
        </p:txBody>
      </p:sp>
    </p:spTree>
    <p:extLst>
      <p:ext uri="{BB962C8B-B14F-4D97-AF65-F5344CB8AC3E}">
        <p14:creationId xmlns:p14="http://schemas.microsoft.com/office/powerpoint/2010/main" val="81124705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6946" name="Rectangle 2"/>
          <p:cNvSpPr>
            <a:spLocks noGrp="1" noChangeArrowheads="1"/>
          </p:cNvSpPr>
          <p:nvPr>
            <p:ph type="title"/>
          </p:nvPr>
        </p:nvSpPr>
        <p:spPr>
          <a:xfrm>
            <a:off x="1825229" y="84535"/>
            <a:ext cx="6057900" cy="457200"/>
          </a:xfrm>
        </p:spPr>
        <p:txBody>
          <a:bodyPr/>
          <a:lstStyle/>
          <a:p>
            <a:r>
              <a:rPr lang="en-US" altLang="en-US" dirty="0"/>
              <a:t>Modification of the Database</a:t>
            </a:r>
          </a:p>
        </p:txBody>
      </p:sp>
      <p:sp>
        <p:nvSpPr>
          <p:cNvPr id="61442" name="Rectangle 3"/>
          <p:cNvSpPr>
            <a:spLocks noGrp="1" noChangeArrowheads="1"/>
          </p:cNvSpPr>
          <p:nvPr>
            <p:ph type="body" idx="1"/>
          </p:nvPr>
        </p:nvSpPr>
        <p:spPr>
          <a:xfrm>
            <a:off x="1722268" y="858915"/>
            <a:ext cx="5565501" cy="2350630"/>
          </a:xfrm>
        </p:spPr>
        <p:txBody>
          <a:bodyPr/>
          <a:lstStyle/>
          <a:p>
            <a:pPr>
              <a:tabLst>
                <a:tab pos="1239441" algn="l"/>
                <a:tab pos="1975247" algn="l"/>
              </a:tabLst>
            </a:pPr>
            <a:r>
              <a:rPr lang="en-US" altLang="en-US" dirty="0"/>
              <a:t>Deletion of tuples from a given relation.</a:t>
            </a:r>
            <a:endParaRPr lang="en-US" altLang="en-US" dirty="0">
              <a:latin typeface="Century Gothic" panose="020B0502020202020204" pitchFamily="34" charset="0"/>
            </a:endParaRPr>
          </a:p>
          <a:p>
            <a:pPr>
              <a:tabLst>
                <a:tab pos="1239441" algn="l"/>
                <a:tab pos="1975247" algn="l"/>
              </a:tabLst>
            </a:pPr>
            <a:r>
              <a:rPr lang="en-US" altLang="en-US" dirty="0"/>
              <a:t>Insertion of new tuples into a given relation</a:t>
            </a:r>
          </a:p>
          <a:p>
            <a:pPr>
              <a:tabLst>
                <a:tab pos="1239441" algn="l"/>
                <a:tab pos="1975247" algn="l"/>
              </a:tabLst>
            </a:pPr>
            <a:r>
              <a:rPr lang="en-US" altLang="en-US" dirty="0"/>
              <a:t>Updating of values in some tuples in a given relation</a:t>
            </a:r>
          </a:p>
        </p:txBody>
      </p:sp>
    </p:spTree>
    <p:extLst>
      <p:ext uri="{BB962C8B-B14F-4D97-AF65-F5344CB8AC3E}">
        <p14:creationId xmlns:p14="http://schemas.microsoft.com/office/powerpoint/2010/main" val="347782919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62" name="Rectangle 2"/>
          <p:cNvSpPr>
            <a:spLocks noGrp="1" noChangeArrowheads="1"/>
          </p:cNvSpPr>
          <p:nvPr>
            <p:ph type="title"/>
          </p:nvPr>
        </p:nvSpPr>
        <p:spPr>
          <a:xfrm>
            <a:off x="1825229" y="125588"/>
            <a:ext cx="6057900" cy="457200"/>
          </a:xfrm>
        </p:spPr>
        <p:txBody>
          <a:bodyPr/>
          <a:lstStyle/>
          <a:p>
            <a:r>
              <a:rPr lang="en-US" altLang="en-US" dirty="0"/>
              <a:t>Deletion</a:t>
            </a:r>
          </a:p>
        </p:txBody>
      </p:sp>
      <p:sp>
        <p:nvSpPr>
          <p:cNvPr id="62466" name="Rectangle 3"/>
          <p:cNvSpPr>
            <a:spLocks noGrp="1" noChangeArrowheads="1"/>
          </p:cNvSpPr>
          <p:nvPr>
            <p:ph type="body" idx="1"/>
          </p:nvPr>
        </p:nvSpPr>
        <p:spPr>
          <a:xfrm>
            <a:off x="1728927" y="857298"/>
            <a:ext cx="5726097" cy="3881438"/>
          </a:xfrm>
        </p:spPr>
        <p:txBody>
          <a:bodyPr/>
          <a:lstStyle/>
          <a:p>
            <a:pPr>
              <a:tabLst>
                <a:tab pos="1239441" algn="l"/>
                <a:tab pos="1975247" algn="l"/>
              </a:tabLst>
            </a:pPr>
            <a:r>
              <a:rPr lang="en-US" altLang="en-US" dirty="0"/>
              <a:t>Delete all instructors</a:t>
            </a:r>
          </a:p>
          <a:p>
            <a:pPr>
              <a:buNone/>
              <a:tabLst>
                <a:tab pos="1239441" algn="l"/>
                <a:tab pos="1975247" algn="l"/>
              </a:tabLst>
            </a:pPr>
            <a:r>
              <a:rPr lang="en-US" altLang="en-US" dirty="0"/>
              <a:t>		</a:t>
            </a:r>
            <a:r>
              <a:rPr lang="en-US" altLang="en-US" b="1" dirty="0"/>
              <a:t>delete from </a:t>
            </a:r>
            <a:r>
              <a:rPr lang="en-US" altLang="en-US" i="1" dirty="0"/>
              <a:t>instructor</a:t>
            </a:r>
            <a:r>
              <a:rPr lang="en-US" altLang="en-US" dirty="0">
                <a:latin typeface="Century Gothic" panose="020B0502020202020204" pitchFamily="34" charset="0"/>
              </a:rPr>
              <a:t> </a:t>
            </a:r>
          </a:p>
          <a:p>
            <a:pPr>
              <a:buNone/>
              <a:tabLst>
                <a:tab pos="1239441" algn="l"/>
                <a:tab pos="1975247" algn="l"/>
              </a:tabLst>
            </a:pPr>
            <a:endParaRPr lang="en-US" altLang="en-US" sz="600" dirty="0">
              <a:latin typeface="Century Gothic" panose="020B0502020202020204" pitchFamily="34" charset="0"/>
            </a:endParaRPr>
          </a:p>
          <a:p>
            <a:pPr>
              <a:tabLst>
                <a:tab pos="1239441" algn="l"/>
                <a:tab pos="1975247" algn="l"/>
              </a:tabLst>
            </a:pPr>
            <a:r>
              <a:rPr lang="en-US" altLang="en-US" dirty="0"/>
              <a:t>Delete all instructors from the Finance department</a:t>
            </a:r>
            <a:br>
              <a:rPr lang="en-US" altLang="en-US" dirty="0"/>
            </a:br>
            <a:r>
              <a:rPr lang="en-US" altLang="en-US" dirty="0"/>
              <a:t>                     </a:t>
            </a:r>
            <a:r>
              <a:rPr lang="en-US" altLang="en-US" b="1" dirty="0"/>
              <a:t>delete from </a:t>
            </a:r>
            <a:r>
              <a:rPr lang="en-US" altLang="en-US" i="1" dirty="0"/>
              <a:t>instructor</a:t>
            </a:r>
            <a:br>
              <a:rPr lang="en-US" altLang="en-US" i="1" dirty="0"/>
            </a:br>
            <a:r>
              <a:rPr lang="en-US" altLang="en-US" i="1" dirty="0"/>
              <a:t>                     </a:t>
            </a:r>
            <a:r>
              <a:rPr lang="en-US" altLang="en-US" b="1" dirty="0"/>
              <a:t>where </a:t>
            </a:r>
            <a:r>
              <a:rPr lang="en-US" altLang="en-US" i="1" dirty="0" err="1"/>
              <a:t>dept_name</a:t>
            </a:r>
            <a:r>
              <a:rPr lang="en-US" altLang="en-US" dirty="0"/>
              <a:t>= 'Finance’;</a:t>
            </a:r>
          </a:p>
          <a:p>
            <a:pPr>
              <a:buNone/>
              <a:tabLst>
                <a:tab pos="1239441" algn="l"/>
                <a:tab pos="1975247" algn="l"/>
              </a:tabLst>
            </a:pPr>
            <a:r>
              <a:rPr lang="en-US" altLang="en-US" sz="600" dirty="0"/>
              <a:t> </a:t>
            </a:r>
          </a:p>
          <a:p>
            <a:pPr>
              <a:tabLst>
                <a:tab pos="1239441" algn="l"/>
                <a:tab pos="1975247" algn="l"/>
              </a:tabLst>
            </a:pPr>
            <a:r>
              <a:rPr lang="en-US" altLang="en-US" i="1" dirty="0"/>
              <a:t>Delete all tuples in the instructor relation for those instructors associated with a department located in the Watson building.</a:t>
            </a:r>
          </a:p>
          <a:p>
            <a:pPr>
              <a:buNone/>
              <a:tabLst>
                <a:tab pos="1239441" algn="l"/>
                <a:tab pos="1975247" algn="l"/>
              </a:tabLst>
            </a:pPr>
            <a:r>
              <a:rPr lang="en-US" altLang="en-US" b="1" dirty="0"/>
              <a:t>	                     delete from </a:t>
            </a:r>
            <a:r>
              <a:rPr lang="en-US" altLang="en-US" i="1" dirty="0"/>
              <a:t>instructor</a:t>
            </a:r>
            <a:br>
              <a:rPr lang="en-US" altLang="en-US" i="1" dirty="0"/>
            </a:br>
            <a:r>
              <a:rPr lang="en-US" altLang="en-US" i="1" dirty="0"/>
              <a:t>                     </a:t>
            </a:r>
            <a:r>
              <a:rPr lang="en-US" altLang="en-US" b="1" dirty="0"/>
              <a:t>where </a:t>
            </a:r>
            <a:r>
              <a:rPr lang="en-US" altLang="en-US" i="1" dirty="0"/>
              <a:t>dept name </a:t>
            </a:r>
            <a:r>
              <a:rPr lang="en-US" altLang="en-US" b="1" dirty="0"/>
              <a:t>in </a:t>
            </a:r>
            <a:r>
              <a:rPr lang="en-US" altLang="en-US" dirty="0"/>
              <a:t>(</a:t>
            </a:r>
            <a:r>
              <a:rPr lang="en-US" altLang="en-US" b="1" dirty="0"/>
              <a:t>select </a:t>
            </a:r>
            <a:r>
              <a:rPr lang="en-US" altLang="en-US" i="1" dirty="0"/>
              <a:t>dept name</a:t>
            </a:r>
            <a:br>
              <a:rPr lang="en-US" altLang="en-US" i="1" dirty="0"/>
            </a:br>
            <a:r>
              <a:rPr lang="en-US" altLang="en-US" i="1" dirty="0"/>
              <a:t>                                                        </a:t>
            </a:r>
            <a:r>
              <a:rPr lang="en-US" altLang="en-US" b="1" dirty="0"/>
              <a:t>from </a:t>
            </a:r>
            <a:r>
              <a:rPr lang="en-US" altLang="en-US" i="1" dirty="0"/>
              <a:t>department</a:t>
            </a:r>
            <a:br>
              <a:rPr lang="en-US" altLang="en-US" i="1" dirty="0"/>
            </a:br>
            <a:r>
              <a:rPr lang="en-US" altLang="en-US" i="1" dirty="0"/>
              <a:t>                                                        </a:t>
            </a:r>
            <a:r>
              <a:rPr lang="en-US" altLang="en-US" b="1" dirty="0"/>
              <a:t>where </a:t>
            </a:r>
            <a:r>
              <a:rPr lang="en-US" altLang="en-US" i="1" dirty="0"/>
              <a:t>building </a:t>
            </a:r>
            <a:r>
              <a:rPr lang="en-US" altLang="en-US" dirty="0"/>
              <a:t>= 'Watson');</a:t>
            </a:r>
          </a:p>
          <a:p>
            <a:pPr>
              <a:tabLst>
                <a:tab pos="1239441" algn="l"/>
                <a:tab pos="1975247" algn="l"/>
              </a:tabLst>
            </a:pPr>
            <a:endParaRPr lang="en-US" altLang="en-US" dirty="0"/>
          </a:p>
        </p:txBody>
      </p:sp>
    </p:spTree>
    <p:extLst>
      <p:ext uri="{BB962C8B-B14F-4D97-AF65-F5344CB8AC3E}">
        <p14:creationId xmlns:p14="http://schemas.microsoft.com/office/powerpoint/2010/main" val="189967967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8994" name="Rectangle 2"/>
          <p:cNvSpPr>
            <a:spLocks noGrp="1" noChangeArrowheads="1"/>
          </p:cNvSpPr>
          <p:nvPr>
            <p:ph type="title"/>
          </p:nvPr>
        </p:nvSpPr>
        <p:spPr/>
        <p:txBody>
          <a:bodyPr/>
          <a:lstStyle/>
          <a:p>
            <a:r>
              <a:rPr lang="en-US" altLang="en-US" dirty="0"/>
              <a:t>Deletion (Cont.)</a:t>
            </a:r>
          </a:p>
        </p:txBody>
      </p:sp>
      <p:sp>
        <p:nvSpPr>
          <p:cNvPr id="63490" name="Rectangle 3"/>
          <p:cNvSpPr>
            <a:spLocks noGrp="1" noChangeArrowheads="1"/>
          </p:cNvSpPr>
          <p:nvPr>
            <p:ph type="body" idx="1"/>
          </p:nvPr>
        </p:nvSpPr>
        <p:spPr>
          <a:xfrm>
            <a:off x="1719263" y="823104"/>
            <a:ext cx="5906834" cy="610790"/>
          </a:xfrm>
        </p:spPr>
        <p:txBody>
          <a:bodyPr/>
          <a:lstStyle/>
          <a:p>
            <a:pPr>
              <a:tabLst>
                <a:tab pos="1027510" algn="l"/>
                <a:tab pos="2355056" algn="l"/>
              </a:tabLst>
            </a:pPr>
            <a:r>
              <a:rPr lang="en-US" altLang="en-US" dirty="0"/>
              <a:t>Delete all instructors whose salary is less than the average salary of instructors</a:t>
            </a:r>
          </a:p>
          <a:p>
            <a:pPr>
              <a:tabLst>
                <a:tab pos="1027510" algn="l"/>
                <a:tab pos="2355056" algn="l"/>
              </a:tabLst>
            </a:pPr>
            <a:endParaRPr lang="en-US" altLang="en-US" dirty="0"/>
          </a:p>
          <a:p>
            <a:pPr>
              <a:tabLst>
                <a:tab pos="1027510" algn="l"/>
                <a:tab pos="2355056" algn="l"/>
              </a:tabLst>
            </a:pPr>
            <a:endParaRPr lang="en-US" altLang="en-US" dirty="0"/>
          </a:p>
          <a:p>
            <a:pPr>
              <a:tabLst>
                <a:tab pos="1027510" algn="l"/>
                <a:tab pos="2355056" algn="l"/>
              </a:tabLst>
            </a:pPr>
            <a:endParaRPr lang="en-US" altLang="en-US" dirty="0"/>
          </a:p>
          <a:p>
            <a:pPr lvl="1">
              <a:tabLst>
                <a:tab pos="1027510" algn="l"/>
                <a:tab pos="2355056" algn="l"/>
              </a:tabLst>
            </a:pPr>
            <a:r>
              <a:rPr lang="en-US" altLang="en-US" dirty="0"/>
              <a:t>Problem:  as we delete tuples from </a:t>
            </a:r>
            <a:r>
              <a:rPr lang="en-US" altLang="en-US" i="1" dirty="0"/>
              <a:t>instructor</a:t>
            </a:r>
            <a:r>
              <a:rPr lang="en-US" altLang="en-US" dirty="0"/>
              <a:t>, the average salary changes</a:t>
            </a:r>
          </a:p>
          <a:p>
            <a:pPr lvl="1">
              <a:tabLst>
                <a:tab pos="1027510" algn="l"/>
                <a:tab pos="2355056" algn="l"/>
              </a:tabLst>
            </a:pPr>
            <a:r>
              <a:rPr lang="en-US" altLang="en-US" dirty="0"/>
              <a:t>Solution used in SQL:</a:t>
            </a:r>
          </a:p>
          <a:p>
            <a:pPr marL="900113" lvl="2" indent="-257175">
              <a:buFont typeface="+mj-lt"/>
              <a:buAutoNum type="arabicPeriod"/>
              <a:tabLst>
                <a:tab pos="1027510" algn="l"/>
                <a:tab pos="2355056" algn="l"/>
              </a:tabLst>
            </a:pPr>
            <a:r>
              <a:rPr lang="en-US" altLang="en-US" dirty="0"/>
              <a:t>First, compute </a:t>
            </a:r>
            <a:r>
              <a:rPr lang="en-US" altLang="en-US" b="1" dirty="0" err="1"/>
              <a:t>avg</a:t>
            </a:r>
            <a:r>
              <a:rPr lang="en-US" altLang="en-US" dirty="0"/>
              <a:t> (salary) and find all tuples to delete</a:t>
            </a:r>
          </a:p>
          <a:p>
            <a:pPr marL="900113" lvl="2" indent="-257175">
              <a:buFont typeface="+mj-lt"/>
              <a:buAutoNum type="arabicPeriod"/>
              <a:tabLst>
                <a:tab pos="1027510" algn="l"/>
                <a:tab pos="2355056" algn="l"/>
              </a:tabLst>
            </a:pPr>
            <a:r>
              <a:rPr lang="en-US" altLang="en-US" dirty="0"/>
              <a:t>Next, delete all tuples found above (without recomputing </a:t>
            </a:r>
            <a:r>
              <a:rPr lang="en-US" altLang="en-US" b="1" dirty="0" err="1"/>
              <a:t>avg</a:t>
            </a:r>
            <a:r>
              <a:rPr lang="en-US" altLang="en-US" dirty="0"/>
              <a:t> or retesting the tuples)</a:t>
            </a:r>
          </a:p>
          <a:p>
            <a:pPr lvl="1">
              <a:tabLst>
                <a:tab pos="1027510" algn="l"/>
                <a:tab pos="2355056" algn="l"/>
              </a:tabLst>
            </a:pPr>
            <a:endParaRPr lang="en-US" altLang="en-US" dirty="0"/>
          </a:p>
        </p:txBody>
      </p:sp>
      <p:sp>
        <p:nvSpPr>
          <p:cNvPr id="63491" name="Text Box 4"/>
          <p:cNvSpPr txBox="1">
            <a:spLocks noChangeArrowheads="1"/>
          </p:cNvSpPr>
          <p:nvPr/>
        </p:nvSpPr>
        <p:spPr bwMode="auto">
          <a:xfrm>
            <a:off x="2288219" y="1269302"/>
            <a:ext cx="4789238" cy="680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defTabSz="685800"/>
            <a:r>
              <a:rPr kumimoji="1" lang="en-US" altLang="en-US" sz="1275" b="1" dirty="0">
                <a:solidFill>
                  <a:srgbClr val="000000"/>
                </a:solidFill>
              </a:rPr>
              <a:t>delete from </a:t>
            </a:r>
            <a:r>
              <a:rPr kumimoji="1" lang="en-US" altLang="en-US" sz="1275" i="1" dirty="0">
                <a:solidFill>
                  <a:srgbClr val="000000"/>
                </a:solidFill>
              </a:rPr>
              <a:t>instructor</a:t>
            </a:r>
          </a:p>
          <a:p>
            <a:pPr defTabSz="685800"/>
            <a:r>
              <a:rPr kumimoji="1" lang="en-US" altLang="en-US" sz="1275" b="1" dirty="0">
                <a:solidFill>
                  <a:srgbClr val="000000"/>
                </a:solidFill>
              </a:rPr>
              <a:t>where </a:t>
            </a:r>
            <a:r>
              <a:rPr kumimoji="1" lang="en-US" altLang="en-US" sz="1275" i="1" dirty="0">
                <a:solidFill>
                  <a:srgbClr val="000000"/>
                </a:solidFill>
              </a:rPr>
              <a:t>salary </a:t>
            </a:r>
            <a:r>
              <a:rPr kumimoji="1" lang="en-US" altLang="en-US" sz="1275" dirty="0">
                <a:solidFill>
                  <a:srgbClr val="000000"/>
                </a:solidFill>
              </a:rPr>
              <a:t>&lt; (</a:t>
            </a:r>
            <a:r>
              <a:rPr kumimoji="1" lang="en-US" altLang="en-US" sz="1275" b="1" dirty="0">
                <a:solidFill>
                  <a:srgbClr val="000000"/>
                </a:solidFill>
              </a:rPr>
              <a:t>select </a:t>
            </a:r>
            <a:r>
              <a:rPr kumimoji="1" lang="en-US" altLang="en-US" sz="1275" b="1" dirty="0" err="1">
                <a:solidFill>
                  <a:srgbClr val="000000"/>
                </a:solidFill>
              </a:rPr>
              <a:t>avg</a:t>
            </a:r>
            <a:r>
              <a:rPr kumimoji="1" lang="en-US" altLang="en-US" sz="1275" b="1" dirty="0">
                <a:solidFill>
                  <a:srgbClr val="000000"/>
                </a:solidFill>
              </a:rPr>
              <a:t> </a:t>
            </a:r>
            <a:r>
              <a:rPr kumimoji="1" lang="en-US" altLang="en-US" sz="1275" dirty="0">
                <a:solidFill>
                  <a:srgbClr val="000000"/>
                </a:solidFill>
              </a:rPr>
              <a:t>(</a:t>
            </a:r>
            <a:r>
              <a:rPr kumimoji="1" lang="en-US" altLang="en-US" sz="1275" i="1" dirty="0">
                <a:solidFill>
                  <a:srgbClr val="000000"/>
                </a:solidFill>
              </a:rPr>
              <a:t>salary</a:t>
            </a:r>
            <a:r>
              <a:rPr kumimoji="1" lang="en-US" altLang="en-US" sz="1275" dirty="0">
                <a:solidFill>
                  <a:srgbClr val="000000"/>
                </a:solidFill>
              </a:rPr>
              <a:t>) </a:t>
            </a:r>
          </a:p>
          <a:p>
            <a:pPr defTabSz="685800"/>
            <a:r>
              <a:rPr kumimoji="1" lang="en-US" altLang="en-US" sz="1275" b="1" dirty="0">
                <a:solidFill>
                  <a:srgbClr val="000000"/>
                </a:solidFill>
              </a:rPr>
              <a:t>                           from </a:t>
            </a:r>
            <a:r>
              <a:rPr kumimoji="1" lang="en-US" altLang="en-US" sz="1275" i="1" dirty="0">
                <a:solidFill>
                  <a:srgbClr val="000000"/>
                </a:solidFill>
              </a:rPr>
              <a:t>instructor</a:t>
            </a:r>
            <a:r>
              <a:rPr kumimoji="1" lang="en-US" altLang="en-US" sz="1275" dirty="0">
                <a:solidFill>
                  <a:srgbClr val="000000"/>
                </a:solidFill>
              </a:rPr>
              <a:t>);</a:t>
            </a:r>
          </a:p>
        </p:txBody>
      </p:sp>
    </p:spTree>
    <p:extLst>
      <p:ext uri="{BB962C8B-B14F-4D97-AF65-F5344CB8AC3E}">
        <p14:creationId xmlns:p14="http://schemas.microsoft.com/office/powerpoint/2010/main" val="413366961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42" name="Rectangle 2"/>
          <p:cNvSpPr>
            <a:spLocks noGrp="1" noChangeArrowheads="1"/>
          </p:cNvSpPr>
          <p:nvPr>
            <p:ph type="title"/>
          </p:nvPr>
        </p:nvSpPr>
        <p:spPr>
          <a:xfrm>
            <a:off x="1870472" y="208360"/>
            <a:ext cx="6057900" cy="342900"/>
          </a:xfrm>
        </p:spPr>
        <p:txBody>
          <a:bodyPr/>
          <a:lstStyle/>
          <a:p>
            <a:r>
              <a:rPr lang="en-US" altLang="en-US" dirty="0"/>
              <a:t>Insertion</a:t>
            </a:r>
          </a:p>
        </p:txBody>
      </p:sp>
      <p:sp>
        <p:nvSpPr>
          <p:cNvPr id="64514" name="Rectangle 3"/>
          <p:cNvSpPr>
            <a:spLocks noGrp="1" noChangeArrowheads="1"/>
          </p:cNvSpPr>
          <p:nvPr>
            <p:ph type="body" idx="1"/>
          </p:nvPr>
        </p:nvSpPr>
        <p:spPr>
          <a:xfrm>
            <a:off x="1722269" y="851559"/>
            <a:ext cx="5739414" cy="3440382"/>
          </a:xfrm>
        </p:spPr>
        <p:txBody>
          <a:bodyPr/>
          <a:lstStyle/>
          <a:p>
            <a:pPr>
              <a:tabLst>
                <a:tab pos="903685" algn="l"/>
                <a:tab pos="1418035" algn="l"/>
              </a:tabLst>
            </a:pPr>
            <a:r>
              <a:rPr lang="en-US" altLang="en-US" dirty="0"/>
              <a:t>Add a new tuple to </a:t>
            </a:r>
            <a:r>
              <a:rPr lang="en-US" altLang="en-US" i="1" dirty="0"/>
              <a:t>course</a:t>
            </a:r>
          </a:p>
          <a:p>
            <a:pPr>
              <a:buNone/>
              <a:tabLst>
                <a:tab pos="903685" algn="l"/>
                <a:tab pos="1418035" algn="l"/>
              </a:tabLst>
            </a:pPr>
            <a:r>
              <a:rPr lang="en-US" altLang="en-US" b="1" dirty="0"/>
              <a:t>	      insert into </a:t>
            </a:r>
            <a:r>
              <a:rPr lang="en-US" altLang="en-US" i="1" dirty="0"/>
              <a:t>course</a:t>
            </a:r>
            <a:br>
              <a:rPr lang="en-US" altLang="en-US" i="1" dirty="0"/>
            </a:br>
            <a:r>
              <a:rPr lang="en-US" altLang="en-US" i="1" dirty="0"/>
              <a:t>             </a:t>
            </a:r>
            <a:r>
              <a:rPr lang="en-US" altLang="en-US" b="1" dirty="0"/>
              <a:t>values </a:t>
            </a:r>
            <a:r>
              <a:rPr lang="en-US" altLang="en-US" dirty="0"/>
              <a:t>('CS-437', 'Database Systems', 'Comp. Sci.', 4);</a:t>
            </a:r>
          </a:p>
          <a:p>
            <a:pPr>
              <a:buNone/>
              <a:tabLst>
                <a:tab pos="903685" algn="l"/>
                <a:tab pos="1418035" algn="l"/>
              </a:tabLst>
            </a:pPr>
            <a:r>
              <a:rPr lang="en-US" altLang="en-US" sz="600" dirty="0"/>
              <a:t> </a:t>
            </a:r>
          </a:p>
          <a:p>
            <a:pPr>
              <a:tabLst>
                <a:tab pos="903685" algn="l"/>
                <a:tab pos="1418035" algn="l"/>
              </a:tabLst>
            </a:pPr>
            <a:r>
              <a:rPr lang="en-US" altLang="en-US" dirty="0"/>
              <a:t>or equivalently</a:t>
            </a:r>
            <a:br>
              <a:rPr lang="en-US" altLang="en-US" dirty="0"/>
            </a:br>
            <a:r>
              <a:rPr lang="en-US" altLang="en-US" sz="600" dirty="0"/>
              <a:t> </a:t>
            </a:r>
          </a:p>
          <a:p>
            <a:pPr>
              <a:buNone/>
              <a:tabLst>
                <a:tab pos="903685" algn="l"/>
                <a:tab pos="1418035" algn="l"/>
              </a:tabLst>
            </a:pPr>
            <a:r>
              <a:rPr lang="en-US" altLang="en-US" dirty="0"/>
              <a:t>           </a:t>
            </a:r>
            <a:r>
              <a:rPr lang="en-US" altLang="en-US" b="1" dirty="0"/>
              <a:t>insert into </a:t>
            </a:r>
            <a:r>
              <a:rPr lang="en-US" altLang="en-US" i="1" dirty="0"/>
              <a:t>course </a:t>
            </a:r>
            <a:r>
              <a:rPr lang="en-US" altLang="en-US" dirty="0"/>
              <a:t>(</a:t>
            </a:r>
            <a:r>
              <a:rPr lang="en-US" altLang="en-US" i="1" dirty="0" err="1"/>
              <a:t>course_id</a:t>
            </a:r>
            <a:r>
              <a:rPr lang="en-US" altLang="en-US" dirty="0"/>
              <a:t>, </a:t>
            </a:r>
            <a:r>
              <a:rPr lang="en-US" altLang="en-US" i="1" dirty="0"/>
              <a:t>title</a:t>
            </a:r>
            <a:r>
              <a:rPr lang="en-US" altLang="en-US" dirty="0"/>
              <a:t>, </a:t>
            </a:r>
            <a:r>
              <a:rPr lang="en-US" altLang="en-US" i="1" dirty="0" err="1"/>
              <a:t>dept_name</a:t>
            </a:r>
            <a:r>
              <a:rPr lang="en-US" altLang="en-US" dirty="0"/>
              <a:t>, </a:t>
            </a:r>
            <a:r>
              <a:rPr lang="en-US" altLang="en-US" i="1" dirty="0"/>
              <a:t>credits</a:t>
            </a:r>
            <a:r>
              <a:rPr lang="en-US" altLang="en-US" dirty="0"/>
              <a:t>)</a:t>
            </a:r>
            <a:br>
              <a:rPr lang="en-US" altLang="en-US" dirty="0"/>
            </a:br>
            <a:r>
              <a:rPr lang="en-US" altLang="en-US" dirty="0"/>
              <a:t>             </a:t>
            </a:r>
            <a:r>
              <a:rPr lang="en-US" altLang="en-US" b="1" dirty="0"/>
              <a:t>values </a:t>
            </a:r>
            <a:r>
              <a:rPr lang="en-US" altLang="en-US" dirty="0"/>
              <a:t>('CS-437', 'Database Systems', 'Comp. Sci.', 4);</a:t>
            </a:r>
          </a:p>
          <a:p>
            <a:pPr>
              <a:buNone/>
              <a:tabLst>
                <a:tab pos="903685" algn="l"/>
                <a:tab pos="1418035" algn="l"/>
              </a:tabLst>
            </a:pPr>
            <a:r>
              <a:rPr lang="en-US" altLang="en-US" sz="600" dirty="0"/>
              <a:t> </a:t>
            </a:r>
          </a:p>
          <a:p>
            <a:pPr>
              <a:tabLst>
                <a:tab pos="903685" algn="l"/>
                <a:tab pos="1418035" algn="l"/>
              </a:tabLst>
            </a:pPr>
            <a:r>
              <a:rPr lang="en-US" altLang="en-US" dirty="0"/>
              <a:t>Add a new tuple to </a:t>
            </a:r>
            <a:r>
              <a:rPr lang="en-US" altLang="en-US" i="1" dirty="0"/>
              <a:t>student  </a:t>
            </a:r>
            <a:r>
              <a:rPr lang="en-US" altLang="en-US" dirty="0"/>
              <a:t>with </a:t>
            </a:r>
            <a:r>
              <a:rPr lang="en-US" altLang="en-US" i="1" dirty="0"/>
              <a:t>tot_creds </a:t>
            </a:r>
            <a:r>
              <a:rPr lang="en-US" altLang="en-US" dirty="0"/>
              <a:t>set to null</a:t>
            </a:r>
          </a:p>
          <a:p>
            <a:pPr>
              <a:buNone/>
              <a:tabLst>
                <a:tab pos="903685" algn="l"/>
                <a:tab pos="1418035" algn="l"/>
              </a:tabLst>
            </a:pPr>
            <a:r>
              <a:rPr lang="en-US" altLang="en-US" b="1" dirty="0"/>
              <a:t>	      insert into </a:t>
            </a:r>
            <a:r>
              <a:rPr lang="en-US" altLang="en-US" i="1" dirty="0"/>
              <a:t>student</a:t>
            </a:r>
            <a:br>
              <a:rPr lang="en-US" altLang="en-US" i="1" dirty="0"/>
            </a:br>
            <a:r>
              <a:rPr lang="en-US" altLang="en-US" i="1" dirty="0"/>
              <a:t>             </a:t>
            </a:r>
            <a:r>
              <a:rPr lang="en-US" altLang="en-US" b="1" dirty="0"/>
              <a:t>values </a:t>
            </a:r>
            <a:r>
              <a:rPr lang="en-US" altLang="en-US" dirty="0"/>
              <a:t>('3003', 'Green', 'Finance', </a:t>
            </a:r>
            <a:r>
              <a:rPr lang="en-US" altLang="en-US" i="1" dirty="0"/>
              <a:t>null</a:t>
            </a:r>
            <a:r>
              <a:rPr lang="en-US" altLang="en-US" dirty="0"/>
              <a:t>);</a:t>
            </a:r>
          </a:p>
          <a:p>
            <a:pPr>
              <a:buNone/>
              <a:tabLst>
                <a:tab pos="903685" algn="l"/>
                <a:tab pos="1418035" algn="l"/>
              </a:tabLst>
            </a:pPr>
            <a:endParaRPr lang="en-US" altLang="en-US" dirty="0"/>
          </a:p>
        </p:txBody>
      </p:sp>
    </p:spTree>
    <p:extLst>
      <p:ext uri="{BB962C8B-B14F-4D97-AF65-F5344CB8AC3E}">
        <p14:creationId xmlns:p14="http://schemas.microsoft.com/office/powerpoint/2010/main" val="35604286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51C528B-DBC3-6849-9F2C-68B22FFC7922}"/>
              </a:ext>
            </a:extLst>
          </p:cNvPr>
          <p:cNvSpPr>
            <a:spLocks noGrp="1"/>
          </p:cNvSpPr>
          <p:nvPr>
            <p:ph type="title"/>
          </p:nvPr>
        </p:nvSpPr>
        <p:spPr/>
        <p:txBody>
          <a:bodyPr/>
          <a:lstStyle/>
          <a:p>
            <a:r>
              <a:rPr lang="en-US" dirty="0"/>
              <a:t>Computing Max Salary (Part D, Q0)</a:t>
            </a:r>
          </a:p>
        </p:txBody>
      </p:sp>
      <p:pic>
        <p:nvPicPr>
          <p:cNvPr id="4" name="Picture 3">
            <a:extLst>
              <a:ext uri="{FF2B5EF4-FFF2-40B4-BE49-F238E27FC236}">
                <a16:creationId xmlns:a16="http://schemas.microsoft.com/office/drawing/2014/main" id="{DFA6BAC4-EDDE-A545-872C-7B48A1AE77E6}"/>
              </a:ext>
            </a:extLst>
          </p:cNvPr>
          <p:cNvPicPr>
            <a:picLocks noChangeAspect="1"/>
          </p:cNvPicPr>
          <p:nvPr/>
        </p:nvPicPr>
        <p:blipFill>
          <a:blip r:embed="rId2"/>
          <a:stretch>
            <a:fillRect/>
          </a:stretch>
        </p:blipFill>
        <p:spPr>
          <a:xfrm>
            <a:off x="228600" y="514350"/>
            <a:ext cx="8313234" cy="2337267"/>
          </a:xfrm>
          <a:prstGeom prst="rect">
            <a:avLst/>
          </a:prstGeom>
        </p:spPr>
      </p:pic>
      <p:sp>
        <p:nvSpPr>
          <p:cNvPr id="7" name="Rectangle 6">
            <a:extLst>
              <a:ext uri="{FF2B5EF4-FFF2-40B4-BE49-F238E27FC236}">
                <a16:creationId xmlns:a16="http://schemas.microsoft.com/office/drawing/2014/main" id="{FFF17E37-E233-CD4A-9106-42E59D7C81F4}"/>
              </a:ext>
            </a:extLst>
          </p:cNvPr>
          <p:cNvSpPr/>
          <p:nvPr/>
        </p:nvSpPr>
        <p:spPr>
          <a:xfrm>
            <a:off x="477371" y="1200152"/>
            <a:ext cx="8438029" cy="2705098"/>
          </a:xfrm>
          <a:prstGeom prst="rect">
            <a:avLst/>
          </a:prstGeom>
          <a:noFill/>
          <a:ln w="38100">
            <a:solidFill>
              <a:srgbClr val="0070C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E433BA7D-5E37-8A4E-BDB1-C520863935C9}"/>
              </a:ext>
            </a:extLst>
          </p:cNvPr>
          <p:cNvPicPr>
            <a:picLocks noChangeAspect="1"/>
          </p:cNvPicPr>
          <p:nvPr/>
        </p:nvPicPr>
        <p:blipFill>
          <a:blip r:embed="rId3"/>
          <a:stretch>
            <a:fillRect/>
          </a:stretch>
        </p:blipFill>
        <p:spPr>
          <a:xfrm>
            <a:off x="531332" y="1238250"/>
            <a:ext cx="8311585" cy="2666999"/>
          </a:xfrm>
          <a:prstGeom prst="rect">
            <a:avLst/>
          </a:prstGeom>
        </p:spPr>
      </p:pic>
      <p:sp>
        <p:nvSpPr>
          <p:cNvPr id="11" name="Rectangle 10">
            <a:extLst>
              <a:ext uri="{FF2B5EF4-FFF2-40B4-BE49-F238E27FC236}">
                <a16:creationId xmlns:a16="http://schemas.microsoft.com/office/drawing/2014/main" id="{1C0CCC7F-50E3-7545-8CE7-BA92C5BCB052}"/>
              </a:ext>
            </a:extLst>
          </p:cNvPr>
          <p:cNvSpPr/>
          <p:nvPr/>
        </p:nvSpPr>
        <p:spPr>
          <a:xfrm>
            <a:off x="1371600" y="2369200"/>
            <a:ext cx="838200" cy="183501"/>
          </a:xfrm>
          <a:prstGeom prst="rect">
            <a:avLst/>
          </a:prstGeom>
          <a:noFill/>
          <a:ln w="38100">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14C0E1-118F-0241-84B3-72C0A4B756EB}"/>
              </a:ext>
            </a:extLst>
          </p:cNvPr>
          <p:cNvSpPr/>
          <p:nvPr/>
        </p:nvSpPr>
        <p:spPr>
          <a:xfrm>
            <a:off x="1447800" y="3683651"/>
            <a:ext cx="838200" cy="183501"/>
          </a:xfrm>
          <a:prstGeom prst="rect">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E1D731F9-8D30-5E4F-970C-1FECF445C3A8}"/>
              </a:ext>
            </a:extLst>
          </p:cNvPr>
          <p:cNvSpPr txBox="1"/>
          <p:nvPr/>
        </p:nvSpPr>
        <p:spPr>
          <a:xfrm>
            <a:off x="1533557" y="1238249"/>
            <a:ext cx="1352486" cy="307777"/>
          </a:xfrm>
          <a:prstGeom prst="rect">
            <a:avLst/>
          </a:prstGeom>
          <a:noFill/>
        </p:spPr>
        <p:txBody>
          <a:bodyPr wrap="none" rtlCol="0">
            <a:spAutoFit/>
          </a:bodyPr>
          <a:lstStyle/>
          <a:p>
            <a:r>
              <a:rPr lang="en-US" sz="1400" b="1" dirty="0">
                <a:solidFill>
                  <a:srgbClr val="00B050"/>
                </a:solidFill>
              </a:rPr>
              <a:t>Student answer</a:t>
            </a:r>
          </a:p>
        </p:txBody>
      </p:sp>
      <p:sp>
        <p:nvSpPr>
          <p:cNvPr id="14" name="TextBox 13">
            <a:extLst>
              <a:ext uri="{FF2B5EF4-FFF2-40B4-BE49-F238E27FC236}">
                <a16:creationId xmlns:a16="http://schemas.microsoft.com/office/drawing/2014/main" id="{6F6884F6-D8EA-7A49-BED7-565BA769FC73}"/>
              </a:ext>
            </a:extLst>
          </p:cNvPr>
          <p:cNvSpPr txBox="1"/>
          <p:nvPr/>
        </p:nvSpPr>
        <p:spPr>
          <a:xfrm>
            <a:off x="2321175" y="3597472"/>
            <a:ext cx="1315681" cy="307777"/>
          </a:xfrm>
          <a:prstGeom prst="rect">
            <a:avLst/>
          </a:prstGeom>
          <a:noFill/>
        </p:spPr>
        <p:txBody>
          <a:bodyPr wrap="none" rtlCol="0">
            <a:spAutoFit/>
          </a:bodyPr>
          <a:lstStyle/>
          <a:p>
            <a:r>
              <a:rPr lang="en-US" sz="1400" b="1" dirty="0">
                <a:solidFill>
                  <a:srgbClr val="FF0000"/>
                </a:solidFill>
              </a:rPr>
              <a:t>Sample answer</a:t>
            </a:r>
          </a:p>
        </p:txBody>
      </p:sp>
      <p:sp>
        <p:nvSpPr>
          <p:cNvPr id="15" name="TextBox 14">
            <a:extLst>
              <a:ext uri="{FF2B5EF4-FFF2-40B4-BE49-F238E27FC236}">
                <a16:creationId xmlns:a16="http://schemas.microsoft.com/office/drawing/2014/main" id="{10B67217-B284-3A45-875C-3AD383860EB5}"/>
              </a:ext>
            </a:extLst>
          </p:cNvPr>
          <p:cNvSpPr txBox="1"/>
          <p:nvPr/>
        </p:nvSpPr>
        <p:spPr>
          <a:xfrm>
            <a:off x="3183653" y="2110084"/>
            <a:ext cx="5482976" cy="461665"/>
          </a:xfrm>
          <a:prstGeom prst="rect">
            <a:avLst/>
          </a:prstGeom>
          <a:noFill/>
        </p:spPr>
        <p:txBody>
          <a:bodyPr wrap="none" rtlCol="0">
            <a:spAutoFit/>
          </a:bodyPr>
          <a:lstStyle/>
          <a:p>
            <a:r>
              <a:rPr lang="en-US" sz="2400" dirty="0"/>
              <a:t>Which answer is correct? Well, it depends.</a:t>
            </a:r>
          </a:p>
        </p:txBody>
      </p:sp>
    </p:spTree>
    <p:extLst>
      <p:ext uri="{BB962C8B-B14F-4D97-AF65-F5344CB8AC3E}">
        <p14:creationId xmlns:p14="http://schemas.microsoft.com/office/powerpoint/2010/main" val="358158570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3090" name="Rectangle 2"/>
          <p:cNvSpPr>
            <a:spLocks noGrp="1" noChangeArrowheads="1"/>
          </p:cNvSpPr>
          <p:nvPr>
            <p:ph type="title"/>
          </p:nvPr>
        </p:nvSpPr>
        <p:spPr>
          <a:xfrm>
            <a:off x="1809750" y="184547"/>
            <a:ext cx="6043613" cy="342900"/>
          </a:xfrm>
        </p:spPr>
        <p:txBody>
          <a:bodyPr/>
          <a:lstStyle/>
          <a:p>
            <a:r>
              <a:rPr lang="en-US" altLang="en-US" dirty="0"/>
              <a:t>Insertion (Cont.)</a:t>
            </a:r>
          </a:p>
        </p:txBody>
      </p:sp>
      <p:sp>
        <p:nvSpPr>
          <p:cNvPr id="65538" name="Rectangle 3"/>
          <p:cNvSpPr>
            <a:spLocks noGrp="1" noChangeArrowheads="1"/>
          </p:cNvSpPr>
          <p:nvPr>
            <p:ph type="body" idx="1"/>
          </p:nvPr>
        </p:nvSpPr>
        <p:spPr>
          <a:xfrm>
            <a:off x="1735585" y="829866"/>
            <a:ext cx="5671055" cy="3806142"/>
          </a:xfrm>
        </p:spPr>
        <p:txBody>
          <a:bodyPr/>
          <a:lstStyle/>
          <a:p>
            <a:pPr>
              <a:tabLst>
                <a:tab pos="681038" algn="l"/>
              </a:tabLst>
            </a:pPr>
            <a:r>
              <a:rPr lang="en-US" altLang="en-US" dirty="0"/>
              <a:t>Make each student in the Music department who has earned more than 144 credit hours an instructor in the Music department with a salary of  $18,000.</a:t>
            </a:r>
          </a:p>
          <a:p>
            <a:pPr>
              <a:buNone/>
              <a:tabLst>
                <a:tab pos="681038" algn="l"/>
              </a:tabLst>
            </a:pPr>
            <a:r>
              <a:rPr lang="en-US" altLang="en-US" dirty="0"/>
              <a:t>	    </a:t>
            </a:r>
            <a:r>
              <a:rPr lang="en-US" altLang="en-US" b="1" dirty="0"/>
              <a:t>insert into </a:t>
            </a:r>
            <a:r>
              <a:rPr lang="en-US" altLang="en-US" i="1" dirty="0"/>
              <a:t>instructor</a:t>
            </a:r>
            <a:br>
              <a:rPr lang="en-US" altLang="en-US" i="1" dirty="0"/>
            </a:br>
            <a:r>
              <a:rPr lang="en-US" altLang="en-US" i="1" dirty="0"/>
              <a:t>	</a:t>
            </a:r>
            <a:r>
              <a:rPr lang="en-US" altLang="en-US" b="1" dirty="0"/>
              <a:t>select </a:t>
            </a:r>
            <a:r>
              <a:rPr lang="en-US" altLang="en-US" i="1" dirty="0"/>
              <a:t>ID, name, dept_name, 18000</a:t>
            </a:r>
            <a:br>
              <a:rPr lang="en-US" altLang="en-US" i="1" dirty="0"/>
            </a:br>
            <a:r>
              <a:rPr lang="en-US" altLang="en-US" i="1" dirty="0"/>
              <a:t>         </a:t>
            </a:r>
            <a:r>
              <a:rPr lang="en-US" altLang="en-US" b="1" dirty="0"/>
              <a:t>from </a:t>
            </a:r>
            <a:r>
              <a:rPr lang="en-US" altLang="en-US" i="1" dirty="0"/>
              <a:t>  student </a:t>
            </a:r>
            <a:br>
              <a:rPr lang="en-US" altLang="en-US" i="1" dirty="0"/>
            </a:br>
            <a:r>
              <a:rPr lang="en-US" altLang="en-US" i="1" dirty="0"/>
              <a:t>         </a:t>
            </a:r>
            <a:r>
              <a:rPr lang="en-US" altLang="en-US" b="1" dirty="0"/>
              <a:t>where </a:t>
            </a:r>
            <a:r>
              <a:rPr lang="en-US" altLang="en-US" i="1" dirty="0"/>
              <a:t>  dept_name = '</a:t>
            </a:r>
            <a:r>
              <a:rPr lang="en-US" altLang="en-US" dirty="0"/>
              <a:t>Music' </a:t>
            </a:r>
            <a:r>
              <a:rPr lang="en-US" altLang="en-US" b="1" dirty="0"/>
              <a:t>and </a:t>
            </a:r>
            <a:r>
              <a:rPr lang="en-US" altLang="en-US" i="1" dirty="0" err="1"/>
              <a:t>total_cred</a:t>
            </a:r>
            <a:r>
              <a:rPr lang="en-US" altLang="en-US" b="1" dirty="0"/>
              <a:t> </a:t>
            </a:r>
            <a:r>
              <a:rPr lang="en-US" altLang="en-US" dirty="0"/>
              <a:t>&gt;</a:t>
            </a:r>
            <a:r>
              <a:rPr lang="en-US" altLang="en-US" b="1" dirty="0"/>
              <a:t> </a:t>
            </a:r>
            <a:r>
              <a:rPr lang="en-US" altLang="en-US" dirty="0"/>
              <a:t>144;</a:t>
            </a:r>
            <a:endParaRPr lang="en-US" altLang="en-US" i="1" dirty="0"/>
          </a:p>
          <a:p>
            <a:pPr>
              <a:buNone/>
              <a:tabLst>
                <a:tab pos="681038" algn="l"/>
              </a:tabLst>
            </a:pPr>
            <a:r>
              <a:rPr lang="en-US" altLang="en-US" sz="600" i="1" dirty="0"/>
              <a:t> </a:t>
            </a:r>
          </a:p>
          <a:p>
            <a:pPr>
              <a:tabLst>
                <a:tab pos="681038" algn="l"/>
              </a:tabLst>
            </a:pPr>
            <a:r>
              <a:rPr lang="en-US" altLang="en-US" dirty="0"/>
              <a:t>The </a:t>
            </a:r>
            <a:r>
              <a:rPr lang="en-US" altLang="en-US" b="1" dirty="0"/>
              <a:t>select from where</a:t>
            </a:r>
            <a:r>
              <a:rPr lang="en-US" altLang="en-US" dirty="0"/>
              <a:t> statement is evaluated fully before any of its results are inserted into the relation.  </a:t>
            </a:r>
          </a:p>
          <a:p>
            <a:pPr>
              <a:buNone/>
              <a:tabLst>
                <a:tab pos="681038" algn="l"/>
              </a:tabLst>
            </a:pPr>
            <a:r>
              <a:rPr lang="en-US" altLang="en-US" dirty="0"/>
              <a:t>     Otherwise queries like</a:t>
            </a:r>
          </a:p>
          <a:p>
            <a:pPr>
              <a:buNone/>
              <a:tabLst>
                <a:tab pos="681038" algn="l"/>
              </a:tabLst>
            </a:pPr>
            <a:r>
              <a:rPr lang="en-US" altLang="en-US" dirty="0"/>
              <a:t>       	</a:t>
            </a:r>
            <a:r>
              <a:rPr lang="en-US" altLang="en-US" b="1" dirty="0"/>
              <a:t>insert into</a:t>
            </a:r>
            <a:r>
              <a:rPr lang="en-US" altLang="en-US" dirty="0"/>
              <a:t> </a:t>
            </a:r>
            <a:r>
              <a:rPr lang="en-US" altLang="en-US" i="1" dirty="0"/>
              <a:t>table</a:t>
            </a:r>
            <a:r>
              <a:rPr lang="en-US" altLang="en-US" dirty="0"/>
              <a:t>1 </a:t>
            </a:r>
            <a:r>
              <a:rPr lang="en-US" altLang="en-US" b="1" dirty="0"/>
              <a:t>select</a:t>
            </a:r>
            <a:r>
              <a:rPr lang="en-US" altLang="en-US" dirty="0"/>
              <a:t> * </a:t>
            </a:r>
            <a:r>
              <a:rPr lang="en-US" altLang="en-US" b="1" dirty="0"/>
              <a:t>from</a:t>
            </a:r>
            <a:r>
              <a:rPr lang="en-US" altLang="en-US" dirty="0"/>
              <a:t> </a:t>
            </a:r>
            <a:r>
              <a:rPr lang="en-US" altLang="en-US" i="1" dirty="0"/>
              <a:t>table</a:t>
            </a:r>
            <a:r>
              <a:rPr lang="en-US" altLang="en-US" dirty="0"/>
              <a:t>1</a:t>
            </a:r>
          </a:p>
          <a:p>
            <a:pPr>
              <a:buNone/>
              <a:tabLst>
                <a:tab pos="681038" algn="l"/>
              </a:tabLst>
            </a:pPr>
            <a:r>
              <a:rPr lang="en-US" altLang="en-US" dirty="0"/>
              <a:t>       would cause problem</a:t>
            </a:r>
          </a:p>
        </p:txBody>
      </p:sp>
    </p:spTree>
    <p:extLst>
      <p:ext uri="{BB962C8B-B14F-4D97-AF65-F5344CB8AC3E}">
        <p14:creationId xmlns:p14="http://schemas.microsoft.com/office/powerpoint/2010/main" val="178836550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5138" name="Rectangle 2"/>
          <p:cNvSpPr>
            <a:spLocks noGrp="1" noChangeArrowheads="1"/>
          </p:cNvSpPr>
          <p:nvPr>
            <p:ph type="title"/>
          </p:nvPr>
        </p:nvSpPr>
        <p:spPr>
          <a:xfrm>
            <a:off x="1803797" y="92869"/>
            <a:ext cx="6057900" cy="457200"/>
          </a:xfrm>
        </p:spPr>
        <p:txBody>
          <a:bodyPr/>
          <a:lstStyle/>
          <a:p>
            <a:r>
              <a:rPr lang="en-US" altLang="en-US" dirty="0"/>
              <a:t>Updates</a:t>
            </a:r>
          </a:p>
        </p:txBody>
      </p:sp>
      <p:sp>
        <p:nvSpPr>
          <p:cNvPr id="66562" name="Rectangle 3"/>
          <p:cNvSpPr>
            <a:spLocks noGrp="1" noChangeArrowheads="1"/>
          </p:cNvSpPr>
          <p:nvPr>
            <p:ph type="body" idx="1"/>
          </p:nvPr>
        </p:nvSpPr>
        <p:spPr>
          <a:xfrm>
            <a:off x="1728926" y="829009"/>
            <a:ext cx="5726097" cy="3657600"/>
          </a:xfrm>
        </p:spPr>
        <p:txBody>
          <a:bodyPr/>
          <a:lstStyle/>
          <a:p>
            <a:pPr>
              <a:tabLst>
                <a:tab pos="1752600" algn="l"/>
              </a:tabLst>
            </a:pPr>
            <a:r>
              <a:rPr lang="en-US" altLang="en-US" dirty="0"/>
              <a:t>Give  a  5% salary raise to all instructors</a:t>
            </a:r>
          </a:p>
          <a:p>
            <a:pPr lvl="1">
              <a:buNone/>
              <a:tabLst>
                <a:tab pos="1752600" algn="l"/>
              </a:tabLst>
            </a:pPr>
            <a:r>
              <a:rPr lang="en-US" altLang="en-US" dirty="0"/>
              <a:t>	           </a:t>
            </a:r>
            <a:r>
              <a:rPr lang="en-US" altLang="en-US" b="1" dirty="0">
                <a:sym typeface="Symbol" panose="05050102010706020507" pitchFamily="18" charset="2"/>
              </a:rPr>
              <a:t>update </a:t>
            </a:r>
            <a:r>
              <a:rPr lang="en-US" altLang="en-US" i="1" dirty="0">
                <a:sym typeface="Symbol" panose="05050102010706020507" pitchFamily="18" charset="2"/>
              </a:rPr>
              <a:t>instructor</a:t>
            </a:r>
            <a:br>
              <a:rPr lang="en-US" altLang="en-US" i="1" dirty="0">
                <a:sym typeface="Symbol" panose="05050102010706020507" pitchFamily="18" charset="2"/>
              </a:rPr>
            </a:br>
            <a:r>
              <a:rPr lang="en-US" altLang="en-US" i="1" dirty="0">
                <a:sym typeface="Symbol" panose="05050102010706020507" pitchFamily="18" charset="2"/>
              </a:rPr>
              <a:t>               </a:t>
            </a:r>
            <a:r>
              <a:rPr lang="en-US" altLang="en-US" b="1" dirty="0">
                <a:sym typeface="Symbol" panose="05050102010706020507" pitchFamily="18" charset="2"/>
              </a:rPr>
              <a:t>set </a:t>
            </a:r>
            <a:r>
              <a:rPr lang="en-US" altLang="en-US" i="1" dirty="0">
                <a:sym typeface="Symbol" panose="05050102010706020507" pitchFamily="18" charset="2"/>
              </a:rPr>
              <a:t>salary </a:t>
            </a:r>
            <a:r>
              <a:rPr lang="en-US" altLang="en-US" dirty="0">
                <a:sym typeface="Symbol" panose="05050102010706020507" pitchFamily="18" charset="2"/>
              </a:rPr>
              <a:t>= </a:t>
            </a:r>
            <a:r>
              <a:rPr lang="en-US" altLang="en-US" i="1" dirty="0">
                <a:sym typeface="Symbol" panose="05050102010706020507" pitchFamily="18" charset="2"/>
              </a:rPr>
              <a:t>salary </a:t>
            </a:r>
            <a:r>
              <a:rPr lang="en-US" altLang="en-US" dirty="0">
                <a:sym typeface="Symbol" panose="05050102010706020507" pitchFamily="18" charset="2"/>
              </a:rPr>
              <a:t>* 1.05</a:t>
            </a:r>
          </a:p>
          <a:p>
            <a:pPr>
              <a:tabLst>
                <a:tab pos="1752600" algn="l"/>
              </a:tabLst>
            </a:pPr>
            <a:r>
              <a:rPr lang="en-US" altLang="en-US" dirty="0"/>
              <a:t>Give  a 5% salary raise to those instructors who earn less than 70000</a:t>
            </a:r>
            <a:br>
              <a:rPr lang="en-US" altLang="en-US" dirty="0">
                <a:sym typeface="Symbol" panose="05050102010706020507" pitchFamily="18" charset="2"/>
              </a:rPr>
            </a:br>
            <a:r>
              <a:rPr lang="en-US" altLang="en-US" dirty="0">
                <a:sym typeface="Symbol" panose="05050102010706020507" pitchFamily="18" charset="2"/>
              </a:rPr>
              <a:t>                </a:t>
            </a:r>
            <a:r>
              <a:rPr lang="en-US" altLang="en-US" b="1" dirty="0">
                <a:sym typeface="Symbol" panose="05050102010706020507" pitchFamily="18" charset="2"/>
              </a:rPr>
              <a:t>update </a:t>
            </a:r>
            <a:r>
              <a:rPr lang="en-US" altLang="en-US" i="1" dirty="0">
                <a:sym typeface="Symbol" panose="05050102010706020507" pitchFamily="18" charset="2"/>
              </a:rPr>
              <a:t>instructor</a:t>
            </a:r>
            <a:br>
              <a:rPr lang="en-US" altLang="en-US" i="1" dirty="0">
                <a:sym typeface="Symbol" panose="05050102010706020507" pitchFamily="18" charset="2"/>
              </a:rPr>
            </a:br>
            <a:r>
              <a:rPr lang="en-US" altLang="en-US" i="1" dirty="0">
                <a:sym typeface="Symbol" panose="05050102010706020507" pitchFamily="18" charset="2"/>
              </a:rPr>
              <a:t>                     </a:t>
            </a:r>
            <a:r>
              <a:rPr lang="en-US" altLang="en-US" b="1" dirty="0">
                <a:sym typeface="Symbol" panose="05050102010706020507" pitchFamily="18" charset="2"/>
              </a:rPr>
              <a:t>set </a:t>
            </a:r>
            <a:r>
              <a:rPr lang="en-US" altLang="en-US" i="1" dirty="0">
                <a:sym typeface="Symbol" panose="05050102010706020507" pitchFamily="18" charset="2"/>
              </a:rPr>
              <a:t>salary </a:t>
            </a:r>
            <a:r>
              <a:rPr lang="en-US" altLang="en-US" dirty="0">
                <a:sym typeface="Symbol" panose="05050102010706020507" pitchFamily="18" charset="2"/>
              </a:rPr>
              <a:t>= </a:t>
            </a:r>
            <a:r>
              <a:rPr lang="en-US" altLang="en-US" i="1" dirty="0">
                <a:sym typeface="Symbol" panose="05050102010706020507" pitchFamily="18" charset="2"/>
              </a:rPr>
              <a:t>salary </a:t>
            </a:r>
            <a:r>
              <a:rPr lang="en-US" altLang="en-US" dirty="0">
                <a:sym typeface="Symbol" panose="05050102010706020507" pitchFamily="18" charset="2"/>
              </a:rPr>
              <a:t>* 1.05</a:t>
            </a:r>
            <a:br>
              <a:rPr lang="en-US" altLang="en-US" dirty="0">
                <a:sym typeface="Symbol" panose="05050102010706020507" pitchFamily="18" charset="2"/>
              </a:rPr>
            </a:br>
            <a:r>
              <a:rPr lang="en-US" altLang="en-US" dirty="0">
                <a:sym typeface="Symbol" panose="05050102010706020507" pitchFamily="18" charset="2"/>
              </a:rPr>
              <a:t>                    </a:t>
            </a:r>
            <a:r>
              <a:rPr lang="en-US" altLang="en-US" b="1" dirty="0">
                <a:sym typeface="Symbol" panose="05050102010706020507" pitchFamily="18" charset="2"/>
              </a:rPr>
              <a:t>where </a:t>
            </a:r>
            <a:r>
              <a:rPr lang="en-US" altLang="en-US" i="1" dirty="0">
                <a:sym typeface="Symbol" panose="05050102010706020507" pitchFamily="18" charset="2"/>
              </a:rPr>
              <a:t>salary </a:t>
            </a:r>
            <a:r>
              <a:rPr lang="en-US" altLang="en-US" dirty="0">
                <a:sym typeface="Symbol" panose="05050102010706020507" pitchFamily="18" charset="2"/>
              </a:rPr>
              <a:t>&lt; 70000;</a:t>
            </a:r>
          </a:p>
          <a:p>
            <a:pPr>
              <a:tabLst>
                <a:tab pos="1752600" algn="l"/>
              </a:tabLst>
            </a:pPr>
            <a:r>
              <a:rPr lang="en-US" altLang="en-US" dirty="0"/>
              <a:t>Give  a 5% salary raise to instructors whose salary is less than average</a:t>
            </a:r>
          </a:p>
          <a:p>
            <a:pPr>
              <a:buNone/>
              <a:tabLst>
                <a:tab pos="1752600" algn="l"/>
              </a:tabLst>
            </a:pPr>
            <a:r>
              <a:rPr lang="en-US" altLang="en-US" b="1" dirty="0">
                <a:sym typeface="Symbol" panose="05050102010706020507" pitchFamily="18" charset="2"/>
              </a:rPr>
              <a:t>                          update </a:t>
            </a:r>
            <a:r>
              <a:rPr lang="en-US" altLang="en-US" i="1" dirty="0">
                <a:sym typeface="Symbol" panose="05050102010706020507" pitchFamily="18" charset="2"/>
              </a:rPr>
              <a:t>instructor</a:t>
            </a:r>
            <a:br>
              <a:rPr lang="en-US" altLang="en-US" i="1" dirty="0">
                <a:sym typeface="Symbol" panose="05050102010706020507" pitchFamily="18" charset="2"/>
              </a:rPr>
            </a:br>
            <a:r>
              <a:rPr lang="en-US" altLang="en-US" i="1" dirty="0">
                <a:sym typeface="Symbol" panose="05050102010706020507" pitchFamily="18" charset="2"/>
              </a:rPr>
              <a:t>                     </a:t>
            </a:r>
            <a:r>
              <a:rPr lang="en-US" altLang="en-US" b="1" dirty="0">
                <a:sym typeface="Symbol" panose="05050102010706020507" pitchFamily="18" charset="2"/>
              </a:rPr>
              <a:t>set </a:t>
            </a:r>
            <a:r>
              <a:rPr lang="en-US" altLang="en-US" i="1" dirty="0">
                <a:sym typeface="Symbol" panose="05050102010706020507" pitchFamily="18" charset="2"/>
              </a:rPr>
              <a:t>salary </a:t>
            </a:r>
            <a:r>
              <a:rPr lang="en-US" altLang="en-US" dirty="0">
                <a:sym typeface="Symbol" panose="05050102010706020507" pitchFamily="18" charset="2"/>
              </a:rPr>
              <a:t>= </a:t>
            </a:r>
            <a:r>
              <a:rPr lang="en-US" altLang="en-US" i="1" dirty="0">
                <a:sym typeface="Symbol" panose="05050102010706020507" pitchFamily="18" charset="2"/>
              </a:rPr>
              <a:t>salary </a:t>
            </a:r>
            <a:r>
              <a:rPr lang="en-US" altLang="en-US" dirty="0">
                <a:sym typeface="Symbol" panose="05050102010706020507" pitchFamily="18" charset="2"/>
              </a:rPr>
              <a:t>* 1.05</a:t>
            </a:r>
            <a:br>
              <a:rPr lang="en-US" altLang="en-US" dirty="0">
                <a:sym typeface="Symbol" panose="05050102010706020507" pitchFamily="18" charset="2"/>
              </a:rPr>
            </a:br>
            <a:r>
              <a:rPr lang="en-US" altLang="en-US" dirty="0">
                <a:sym typeface="Symbol" panose="05050102010706020507" pitchFamily="18" charset="2"/>
              </a:rPr>
              <a:t>                     </a:t>
            </a:r>
            <a:r>
              <a:rPr lang="en-US" altLang="en-US" b="1" dirty="0">
                <a:sym typeface="Symbol" panose="05050102010706020507" pitchFamily="18" charset="2"/>
              </a:rPr>
              <a:t>where </a:t>
            </a:r>
            <a:r>
              <a:rPr lang="en-US" altLang="en-US" i="1" dirty="0">
                <a:sym typeface="Symbol" panose="05050102010706020507" pitchFamily="18" charset="2"/>
              </a:rPr>
              <a:t>salary </a:t>
            </a:r>
            <a:r>
              <a:rPr lang="en-US" altLang="en-US" dirty="0">
                <a:sym typeface="Symbol" panose="05050102010706020507" pitchFamily="18" charset="2"/>
              </a:rPr>
              <a:t>&lt;  (</a:t>
            </a:r>
            <a:r>
              <a:rPr lang="en-US" altLang="en-US" b="1" dirty="0">
                <a:sym typeface="Symbol" panose="05050102010706020507" pitchFamily="18" charset="2"/>
              </a:rPr>
              <a:t>select </a:t>
            </a:r>
            <a:r>
              <a:rPr lang="en-US" altLang="en-US" b="1" dirty="0" err="1">
                <a:sym typeface="Symbol" panose="05050102010706020507" pitchFamily="18" charset="2"/>
              </a:rPr>
              <a:t>avg</a:t>
            </a:r>
            <a:r>
              <a:rPr lang="en-US" altLang="en-US" b="1" dirty="0">
                <a:sym typeface="Symbol" panose="05050102010706020507" pitchFamily="18" charset="2"/>
              </a:rPr>
              <a:t> </a:t>
            </a:r>
            <a:r>
              <a:rPr lang="en-US" altLang="en-US" dirty="0">
                <a:sym typeface="Symbol" panose="05050102010706020507" pitchFamily="18" charset="2"/>
              </a:rPr>
              <a:t>(salary)</a:t>
            </a:r>
            <a:br>
              <a:rPr lang="en-US" altLang="en-US" dirty="0">
                <a:sym typeface="Symbol" panose="05050102010706020507" pitchFamily="18" charset="2"/>
              </a:rPr>
            </a:br>
            <a:r>
              <a:rPr lang="en-US" altLang="en-US" dirty="0">
                <a:sym typeface="Symbol" panose="05050102010706020507" pitchFamily="18" charset="2"/>
              </a:rPr>
              <a:t>                                                 </a:t>
            </a:r>
            <a:r>
              <a:rPr lang="en-US" altLang="en-US" b="1" dirty="0">
                <a:sym typeface="Symbol" panose="05050102010706020507" pitchFamily="18" charset="2"/>
              </a:rPr>
              <a:t>from </a:t>
            </a:r>
            <a:r>
              <a:rPr lang="en-US" altLang="en-US" i="1" dirty="0">
                <a:sym typeface="Symbol" panose="05050102010706020507" pitchFamily="18" charset="2"/>
              </a:rPr>
              <a:t>instructor</a:t>
            </a:r>
            <a:r>
              <a:rPr lang="en-US" altLang="en-US" dirty="0">
                <a:sym typeface="Symbol" panose="05050102010706020507" pitchFamily="18" charset="2"/>
              </a:rPr>
              <a:t>);</a:t>
            </a:r>
          </a:p>
          <a:p>
            <a:pPr>
              <a:tabLst>
                <a:tab pos="1752600" algn="l"/>
              </a:tabLst>
            </a:pPr>
            <a:endParaRPr lang="en-US" altLang="en-US" dirty="0">
              <a:sym typeface="Symbol" panose="05050102010706020507" pitchFamily="18" charset="2"/>
            </a:endParaRPr>
          </a:p>
        </p:txBody>
      </p:sp>
    </p:spTree>
    <p:extLst>
      <p:ext uri="{BB962C8B-B14F-4D97-AF65-F5344CB8AC3E}">
        <p14:creationId xmlns:p14="http://schemas.microsoft.com/office/powerpoint/2010/main" val="163200470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5138" name="Rectangle 2"/>
          <p:cNvSpPr>
            <a:spLocks noGrp="1" noChangeArrowheads="1"/>
          </p:cNvSpPr>
          <p:nvPr>
            <p:ph type="title"/>
          </p:nvPr>
        </p:nvSpPr>
        <p:spPr>
          <a:xfrm>
            <a:off x="1803797" y="92869"/>
            <a:ext cx="6057900" cy="457200"/>
          </a:xfrm>
        </p:spPr>
        <p:txBody>
          <a:bodyPr/>
          <a:lstStyle/>
          <a:p>
            <a:r>
              <a:rPr lang="en-US" altLang="en-US" dirty="0"/>
              <a:t>Updates (Cont.)</a:t>
            </a:r>
          </a:p>
        </p:txBody>
      </p:sp>
      <p:sp>
        <p:nvSpPr>
          <p:cNvPr id="66562" name="Rectangle 3"/>
          <p:cNvSpPr>
            <a:spLocks noGrp="1" noChangeArrowheads="1"/>
          </p:cNvSpPr>
          <p:nvPr>
            <p:ph type="body" idx="1"/>
          </p:nvPr>
        </p:nvSpPr>
        <p:spPr>
          <a:xfrm>
            <a:off x="1728928" y="825624"/>
            <a:ext cx="5726096" cy="2959993"/>
          </a:xfrm>
        </p:spPr>
        <p:txBody>
          <a:bodyPr/>
          <a:lstStyle/>
          <a:p>
            <a:pPr>
              <a:tabLst>
                <a:tab pos="1752600" algn="l"/>
              </a:tabLst>
            </a:pPr>
            <a:r>
              <a:rPr lang="en-US" altLang="en-US" dirty="0"/>
              <a:t>Increase salaries of instructors whose salary is over $100,000 by 3%, and all others by a 5% </a:t>
            </a:r>
          </a:p>
          <a:p>
            <a:pPr lvl="1">
              <a:tabLst>
                <a:tab pos="1752600" algn="l"/>
              </a:tabLst>
            </a:pPr>
            <a:r>
              <a:rPr lang="en-US" altLang="en-US" dirty="0"/>
              <a:t>Write two </a:t>
            </a:r>
            <a:r>
              <a:rPr lang="en-US" altLang="en-US" b="1" dirty="0"/>
              <a:t>update </a:t>
            </a:r>
            <a:r>
              <a:rPr lang="en-US" altLang="en-US" dirty="0"/>
              <a:t>statements:</a:t>
            </a:r>
          </a:p>
          <a:p>
            <a:pPr lvl="1">
              <a:buNone/>
              <a:tabLst>
                <a:tab pos="1752600" algn="l"/>
              </a:tabLst>
            </a:pPr>
            <a:r>
              <a:rPr lang="en-US" altLang="en-US" dirty="0"/>
              <a:t>	           </a:t>
            </a:r>
            <a:r>
              <a:rPr lang="en-US" altLang="en-US" b="1" dirty="0">
                <a:sym typeface="Symbol" panose="05050102010706020507" pitchFamily="18" charset="2"/>
              </a:rPr>
              <a:t>update </a:t>
            </a:r>
            <a:r>
              <a:rPr lang="en-US" altLang="en-US" i="1" dirty="0">
                <a:sym typeface="Symbol" panose="05050102010706020507" pitchFamily="18" charset="2"/>
              </a:rPr>
              <a:t>instructor</a:t>
            </a:r>
            <a:br>
              <a:rPr lang="en-US" altLang="en-US" i="1" dirty="0">
                <a:sym typeface="Symbol" panose="05050102010706020507" pitchFamily="18" charset="2"/>
              </a:rPr>
            </a:br>
            <a:r>
              <a:rPr lang="en-US" altLang="en-US" i="1" dirty="0">
                <a:sym typeface="Symbol" panose="05050102010706020507" pitchFamily="18" charset="2"/>
              </a:rPr>
              <a:t>               </a:t>
            </a:r>
            <a:r>
              <a:rPr lang="en-US" altLang="en-US" b="1" dirty="0">
                <a:sym typeface="Symbol" panose="05050102010706020507" pitchFamily="18" charset="2"/>
              </a:rPr>
              <a:t>set </a:t>
            </a:r>
            <a:r>
              <a:rPr lang="en-US" altLang="en-US" i="1" dirty="0">
                <a:sym typeface="Symbol" panose="05050102010706020507" pitchFamily="18" charset="2"/>
              </a:rPr>
              <a:t>salary </a:t>
            </a:r>
            <a:r>
              <a:rPr lang="en-US" altLang="en-US" dirty="0">
                <a:sym typeface="Symbol" panose="05050102010706020507" pitchFamily="18" charset="2"/>
              </a:rPr>
              <a:t>= </a:t>
            </a:r>
            <a:r>
              <a:rPr lang="en-US" altLang="en-US" i="1" dirty="0">
                <a:sym typeface="Symbol" panose="05050102010706020507" pitchFamily="18" charset="2"/>
              </a:rPr>
              <a:t>salary </a:t>
            </a:r>
            <a:r>
              <a:rPr lang="en-US" altLang="en-US" dirty="0">
                <a:sym typeface="Symbol" panose="05050102010706020507" pitchFamily="18" charset="2"/>
              </a:rPr>
              <a:t>* 1.03</a:t>
            </a:r>
            <a:br>
              <a:rPr lang="en-US" altLang="en-US" dirty="0">
                <a:sym typeface="Symbol" panose="05050102010706020507" pitchFamily="18" charset="2"/>
              </a:rPr>
            </a:br>
            <a:r>
              <a:rPr lang="en-US" altLang="en-US" dirty="0">
                <a:sym typeface="Symbol" panose="05050102010706020507" pitchFamily="18" charset="2"/>
              </a:rPr>
              <a:t>               </a:t>
            </a:r>
            <a:r>
              <a:rPr lang="en-US" altLang="en-US" b="1" dirty="0">
                <a:sym typeface="Symbol" panose="05050102010706020507" pitchFamily="18" charset="2"/>
              </a:rPr>
              <a:t>where </a:t>
            </a:r>
            <a:r>
              <a:rPr lang="en-US" altLang="en-US" i="1" dirty="0">
                <a:sym typeface="Symbol" panose="05050102010706020507" pitchFamily="18" charset="2"/>
              </a:rPr>
              <a:t>salary </a:t>
            </a:r>
            <a:r>
              <a:rPr lang="en-US" altLang="en-US" dirty="0">
                <a:sym typeface="Symbol" panose="05050102010706020507" pitchFamily="18" charset="2"/>
              </a:rPr>
              <a:t>&gt; 100000;</a:t>
            </a:r>
            <a:br>
              <a:rPr lang="en-US" altLang="en-US" dirty="0">
                <a:sym typeface="Symbol" panose="05050102010706020507" pitchFamily="18" charset="2"/>
              </a:rPr>
            </a:br>
            <a:r>
              <a:rPr lang="en-US" altLang="en-US" dirty="0">
                <a:sym typeface="Symbol" panose="05050102010706020507" pitchFamily="18" charset="2"/>
              </a:rPr>
              <a:t>           </a:t>
            </a:r>
            <a:r>
              <a:rPr lang="en-US" altLang="en-US" b="1" dirty="0">
                <a:sym typeface="Symbol" panose="05050102010706020507" pitchFamily="18" charset="2"/>
              </a:rPr>
              <a:t>update </a:t>
            </a:r>
            <a:r>
              <a:rPr lang="en-US" altLang="en-US" i="1" dirty="0">
                <a:sym typeface="Symbol" panose="05050102010706020507" pitchFamily="18" charset="2"/>
              </a:rPr>
              <a:t>instructor</a:t>
            </a:r>
            <a:br>
              <a:rPr lang="en-US" altLang="en-US" i="1" dirty="0">
                <a:sym typeface="Symbol" panose="05050102010706020507" pitchFamily="18" charset="2"/>
              </a:rPr>
            </a:br>
            <a:r>
              <a:rPr lang="en-US" altLang="en-US" i="1" dirty="0">
                <a:sym typeface="Symbol" panose="05050102010706020507" pitchFamily="18" charset="2"/>
              </a:rPr>
              <a:t>                </a:t>
            </a:r>
            <a:r>
              <a:rPr lang="en-US" altLang="en-US" b="1" dirty="0">
                <a:sym typeface="Symbol" panose="05050102010706020507" pitchFamily="18" charset="2"/>
              </a:rPr>
              <a:t>set </a:t>
            </a:r>
            <a:r>
              <a:rPr lang="en-US" altLang="en-US" i="1" dirty="0">
                <a:sym typeface="Symbol" panose="05050102010706020507" pitchFamily="18" charset="2"/>
              </a:rPr>
              <a:t>salary </a:t>
            </a:r>
            <a:r>
              <a:rPr lang="en-US" altLang="en-US" dirty="0">
                <a:sym typeface="Symbol" panose="05050102010706020507" pitchFamily="18" charset="2"/>
              </a:rPr>
              <a:t>= </a:t>
            </a:r>
            <a:r>
              <a:rPr lang="en-US" altLang="en-US" i="1" dirty="0">
                <a:sym typeface="Symbol" panose="05050102010706020507" pitchFamily="18" charset="2"/>
              </a:rPr>
              <a:t>salary </a:t>
            </a:r>
            <a:r>
              <a:rPr lang="en-US" altLang="en-US" dirty="0">
                <a:sym typeface="Symbol" panose="05050102010706020507" pitchFamily="18" charset="2"/>
              </a:rPr>
              <a:t>* 1.05</a:t>
            </a:r>
            <a:br>
              <a:rPr lang="en-US" altLang="en-US" dirty="0">
                <a:sym typeface="Symbol" panose="05050102010706020507" pitchFamily="18" charset="2"/>
              </a:rPr>
            </a:br>
            <a:r>
              <a:rPr lang="en-US" altLang="en-US" dirty="0">
                <a:sym typeface="Symbol" panose="05050102010706020507" pitchFamily="18" charset="2"/>
              </a:rPr>
              <a:t>                </a:t>
            </a:r>
            <a:r>
              <a:rPr lang="en-US" altLang="en-US" b="1" dirty="0">
                <a:sym typeface="Symbol" panose="05050102010706020507" pitchFamily="18" charset="2"/>
              </a:rPr>
              <a:t>where </a:t>
            </a:r>
            <a:r>
              <a:rPr lang="en-US" altLang="en-US" i="1" dirty="0">
                <a:sym typeface="Symbol" panose="05050102010706020507" pitchFamily="18" charset="2"/>
              </a:rPr>
              <a:t>salary </a:t>
            </a:r>
            <a:r>
              <a:rPr lang="en-US" altLang="en-US" dirty="0">
                <a:sym typeface="Symbol" panose="05050102010706020507" pitchFamily="18" charset="2"/>
              </a:rPr>
              <a:t>&lt;= 100000;</a:t>
            </a:r>
          </a:p>
          <a:p>
            <a:pPr lvl="1">
              <a:tabLst>
                <a:tab pos="1752600" algn="l"/>
              </a:tabLst>
            </a:pPr>
            <a:r>
              <a:rPr lang="en-US" altLang="en-US" dirty="0">
                <a:sym typeface="Symbol" panose="05050102010706020507" pitchFamily="18" charset="2"/>
              </a:rPr>
              <a:t>The order is important</a:t>
            </a:r>
          </a:p>
          <a:p>
            <a:pPr lvl="1">
              <a:tabLst>
                <a:tab pos="1752600" algn="l"/>
              </a:tabLst>
            </a:pPr>
            <a:r>
              <a:rPr lang="en-US" altLang="en-US" dirty="0">
                <a:sym typeface="Symbol" panose="05050102010706020507" pitchFamily="18" charset="2"/>
              </a:rPr>
              <a:t>Can be done better using the </a:t>
            </a:r>
            <a:r>
              <a:rPr lang="en-US" altLang="en-US" b="1" dirty="0">
                <a:sym typeface="Symbol" panose="05050102010706020507" pitchFamily="18" charset="2"/>
              </a:rPr>
              <a:t>case </a:t>
            </a:r>
            <a:r>
              <a:rPr lang="en-US" altLang="en-US" dirty="0">
                <a:sym typeface="Symbol" panose="05050102010706020507" pitchFamily="18" charset="2"/>
              </a:rPr>
              <a:t>statement (next slide)</a:t>
            </a:r>
          </a:p>
        </p:txBody>
      </p:sp>
    </p:spTree>
    <p:extLst>
      <p:ext uri="{BB962C8B-B14F-4D97-AF65-F5344CB8AC3E}">
        <p14:creationId xmlns:p14="http://schemas.microsoft.com/office/powerpoint/2010/main" val="240904418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7186" name="Rectangle 2"/>
          <p:cNvSpPr>
            <a:spLocks noGrp="1" noChangeArrowheads="1"/>
          </p:cNvSpPr>
          <p:nvPr>
            <p:ph type="title"/>
          </p:nvPr>
        </p:nvSpPr>
        <p:spPr>
          <a:xfrm>
            <a:off x="1814513" y="60722"/>
            <a:ext cx="6057900" cy="457200"/>
          </a:xfrm>
        </p:spPr>
        <p:txBody>
          <a:bodyPr/>
          <a:lstStyle/>
          <a:p>
            <a:r>
              <a:rPr lang="en-US" altLang="en-US" dirty="0"/>
              <a:t>Case Statement for Conditional Updates</a:t>
            </a:r>
          </a:p>
        </p:txBody>
      </p:sp>
      <p:sp>
        <p:nvSpPr>
          <p:cNvPr id="67586" name="Rectangle 3"/>
          <p:cNvSpPr>
            <a:spLocks noGrp="1" noChangeArrowheads="1"/>
          </p:cNvSpPr>
          <p:nvPr>
            <p:ph type="body" idx="1"/>
          </p:nvPr>
        </p:nvSpPr>
        <p:spPr>
          <a:xfrm>
            <a:off x="1728927" y="820342"/>
            <a:ext cx="5421682" cy="1932002"/>
          </a:xfrm>
        </p:spPr>
        <p:txBody>
          <a:bodyPr/>
          <a:lstStyle/>
          <a:p>
            <a:r>
              <a:rPr lang="en-US" altLang="en-US" dirty="0"/>
              <a:t>Same query as before but with case statement</a:t>
            </a:r>
          </a:p>
          <a:p>
            <a:pPr>
              <a:buFont typeface="Monotype Sorts" charset="2"/>
              <a:buNone/>
            </a:pPr>
            <a:r>
              <a:rPr lang="en-US" altLang="en-US" dirty="0"/>
              <a:t>		 </a:t>
            </a:r>
            <a:r>
              <a:rPr lang="en-US" altLang="en-US" b="1" dirty="0"/>
              <a:t>update </a:t>
            </a:r>
            <a:r>
              <a:rPr lang="en-US" altLang="en-US" i="1" dirty="0"/>
              <a:t>instructor</a:t>
            </a:r>
            <a:br>
              <a:rPr lang="en-US" altLang="en-US" i="1" dirty="0"/>
            </a:br>
            <a:r>
              <a:rPr lang="en-US" altLang="en-US" i="1" dirty="0"/>
              <a:t>               </a:t>
            </a:r>
            <a:r>
              <a:rPr lang="en-US" altLang="en-US" b="1" dirty="0"/>
              <a:t>set </a:t>
            </a:r>
            <a:r>
              <a:rPr lang="en-US" altLang="en-US" i="1" dirty="0"/>
              <a:t>salary </a:t>
            </a:r>
            <a:r>
              <a:rPr lang="en-US" altLang="en-US" dirty="0"/>
              <a:t>= </a:t>
            </a:r>
            <a:r>
              <a:rPr lang="en-US" altLang="en-US" b="1" dirty="0"/>
              <a:t>case</a:t>
            </a:r>
            <a:br>
              <a:rPr lang="en-US" altLang="en-US" b="1" dirty="0"/>
            </a:br>
            <a:r>
              <a:rPr lang="en-US" altLang="en-US" b="1" dirty="0"/>
              <a:t>                                      when </a:t>
            </a:r>
            <a:r>
              <a:rPr lang="en-US" altLang="en-US" i="1" dirty="0"/>
              <a:t>salary </a:t>
            </a:r>
            <a:r>
              <a:rPr lang="en-US" altLang="en-US" dirty="0"/>
              <a:t>&lt;= 100000 </a:t>
            </a:r>
            <a:r>
              <a:rPr lang="en-US" altLang="en-US" b="1" dirty="0"/>
              <a:t>then </a:t>
            </a:r>
            <a:r>
              <a:rPr lang="en-US" altLang="en-US" i="1" dirty="0"/>
              <a:t>salary </a:t>
            </a:r>
            <a:r>
              <a:rPr lang="en-US" altLang="en-US" dirty="0"/>
              <a:t>* 1.05</a:t>
            </a:r>
            <a:br>
              <a:rPr lang="en-US" altLang="en-US" dirty="0"/>
            </a:br>
            <a:r>
              <a:rPr lang="en-US" altLang="en-US" dirty="0"/>
              <a:t>                                      </a:t>
            </a:r>
            <a:r>
              <a:rPr lang="en-US" altLang="en-US" b="1" dirty="0"/>
              <a:t>else </a:t>
            </a:r>
            <a:r>
              <a:rPr lang="en-US" altLang="en-US" i="1" dirty="0"/>
              <a:t>salary </a:t>
            </a:r>
            <a:r>
              <a:rPr lang="en-US" altLang="en-US" dirty="0"/>
              <a:t>* 1.03</a:t>
            </a:r>
            <a:br>
              <a:rPr lang="en-US" altLang="en-US" dirty="0"/>
            </a:br>
            <a:r>
              <a:rPr lang="en-US" altLang="en-US" dirty="0"/>
              <a:t>                                     </a:t>
            </a:r>
            <a:r>
              <a:rPr lang="en-US" altLang="en-US" b="1" dirty="0"/>
              <a:t>end</a:t>
            </a:r>
            <a:endParaRPr lang="en-US" altLang="en-US" dirty="0"/>
          </a:p>
          <a:p>
            <a:pPr>
              <a:buFont typeface="Monotype Sorts" charset="2"/>
              <a:buNone/>
            </a:pPr>
            <a:endParaRPr lang="en-US" altLang="en-US" dirty="0"/>
          </a:p>
        </p:txBody>
      </p:sp>
    </p:spTree>
    <p:extLst>
      <p:ext uri="{BB962C8B-B14F-4D97-AF65-F5344CB8AC3E}">
        <p14:creationId xmlns:p14="http://schemas.microsoft.com/office/powerpoint/2010/main" val="396637184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5010" name="Rectangle 2"/>
          <p:cNvSpPr>
            <a:spLocks noGrp="1" noChangeArrowheads="1"/>
          </p:cNvSpPr>
          <p:nvPr>
            <p:ph type="title"/>
          </p:nvPr>
        </p:nvSpPr>
        <p:spPr/>
        <p:txBody>
          <a:bodyPr/>
          <a:lstStyle/>
          <a:p>
            <a:r>
              <a:rPr lang="en-US" altLang="en-US" dirty="0"/>
              <a:t>Updates with Scalar Subqueries</a:t>
            </a:r>
          </a:p>
        </p:txBody>
      </p:sp>
      <p:sp>
        <p:nvSpPr>
          <p:cNvPr id="68610" name="Rectangle 3"/>
          <p:cNvSpPr>
            <a:spLocks noGrp="1" noChangeArrowheads="1"/>
          </p:cNvSpPr>
          <p:nvPr>
            <p:ph type="body" idx="1"/>
          </p:nvPr>
        </p:nvSpPr>
        <p:spPr>
          <a:xfrm>
            <a:off x="1719263" y="792910"/>
            <a:ext cx="5742419" cy="3404187"/>
          </a:xfrm>
        </p:spPr>
        <p:txBody>
          <a:bodyPr/>
          <a:lstStyle/>
          <a:p>
            <a:r>
              <a:rPr lang="en-US" altLang="en-US" dirty="0"/>
              <a:t>Recompute and update tot_creds value for all students</a:t>
            </a:r>
          </a:p>
          <a:p>
            <a:pPr>
              <a:buFont typeface="Monotype Sorts" charset="2"/>
              <a:buNone/>
            </a:pPr>
            <a:r>
              <a:rPr lang="en-US" altLang="en-US" b="1" dirty="0"/>
              <a:t>           update </a:t>
            </a:r>
            <a:r>
              <a:rPr lang="en-US" altLang="en-US" i="1" dirty="0"/>
              <a:t>student S </a:t>
            </a:r>
            <a:br>
              <a:rPr lang="en-US" altLang="en-US" i="1" dirty="0"/>
            </a:br>
            <a:r>
              <a:rPr lang="en-US" altLang="en-US" i="1" dirty="0"/>
              <a:t>     </a:t>
            </a:r>
            <a:r>
              <a:rPr lang="en-US" altLang="en-US" b="1" dirty="0"/>
              <a:t>set </a:t>
            </a:r>
            <a:r>
              <a:rPr lang="en-US" altLang="en-US" i="1" dirty="0"/>
              <a:t>tot_cred </a:t>
            </a:r>
            <a:r>
              <a:rPr lang="en-US" altLang="en-US" dirty="0"/>
              <a:t>= (</a:t>
            </a:r>
            <a:r>
              <a:rPr lang="en-US" altLang="en-US" b="1" dirty="0"/>
              <a:t>select sum</a:t>
            </a:r>
            <a:r>
              <a:rPr lang="en-US" altLang="en-US" dirty="0"/>
              <a:t>(</a:t>
            </a:r>
            <a:r>
              <a:rPr lang="en-US" altLang="en-US" i="1" dirty="0"/>
              <a:t>credits</a:t>
            </a:r>
            <a:r>
              <a:rPr lang="en-US" altLang="en-US" dirty="0"/>
              <a:t>)</a:t>
            </a:r>
            <a:br>
              <a:rPr lang="en-US" altLang="en-US" dirty="0"/>
            </a:br>
            <a:r>
              <a:rPr lang="en-US" altLang="en-US" dirty="0"/>
              <a:t>                              </a:t>
            </a:r>
            <a:r>
              <a:rPr lang="en-US" altLang="en-US" b="1" dirty="0"/>
              <a:t>from </a:t>
            </a:r>
            <a:r>
              <a:rPr lang="en-US" altLang="en-US" i="1" dirty="0"/>
              <a:t>takes, course</a:t>
            </a:r>
            <a:br>
              <a:rPr lang="en-US" altLang="en-US" i="1" dirty="0"/>
            </a:br>
            <a:r>
              <a:rPr lang="en-US" altLang="en-US" i="1" dirty="0"/>
              <a:t>                              </a:t>
            </a:r>
            <a:r>
              <a:rPr lang="en-US" altLang="en-US" b="1" dirty="0"/>
              <a:t>where </a:t>
            </a:r>
            <a:r>
              <a:rPr lang="en-US" altLang="en-US" i="1" dirty="0" err="1"/>
              <a:t>takes.course_id</a:t>
            </a:r>
            <a:r>
              <a:rPr lang="en-US" altLang="en-US" i="1" dirty="0"/>
              <a:t> </a:t>
            </a:r>
            <a:r>
              <a:rPr lang="en-US" altLang="en-US" dirty="0"/>
              <a:t>= </a:t>
            </a:r>
            <a:r>
              <a:rPr lang="en-US" altLang="en-US" i="1" dirty="0" err="1"/>
              <a:t>course.course_id</a:t>
            </a:r>
            <a:r>
              <a:rPr lang="en-US" altLang="en-US" i="1" dirty="0"/>
              <a:t>  </a:t>
            </a:r>
            <a:r>
              <a:rPr lang="en-US" altLang="en-US" b="1" dirty="0"/>
              <a:t>and </a:t>
            </a:r>
            <a:br>
              <a:rPr lang="en-US" altLang="en-US" b="1" dirty="0"/>
            </a:br>
            <a:r>
              <a:rPr lang="en-US" altLang="en-US" b="1" dirty="0"/>
              <a:t>                                         </a:t>
            </a:r>
            <a:r>
              <a:rPr lang="en-US" altLang="en-US" i="1" dirty="0"/>
              <a:t>S</a:t>
            </a:r>
            <a:r>
              <a:rPr lang="en-US" altLang="en-US" dirty="0"/>
              <a:t>.</a:t>
            </a:r>
            <a:r>
              <a:rPr lang="en-US" altLang="en-US" i="1" dirty="0"/>
              <a:t>ID</a:t>
            </a:r>
            <a:r>
              <a:rPr lang="en-US" altLang="en-US" dirty="0"/>
              <a:t>= </a:t>
            </a:r>
            <a:r>
              <a:rPr lang="en-US" altLang="en-US" i="1" dirty="0" err="1"/>
              <a:t>takes</a:t>
            </a:r>
            <a:r>
              <a:rPr lang="en-US" altLang="en-US" dirty="0" err="1"/>
              <a:t>.</a:t>
            </a:r>
            <a:r>
              <a:rPr lang="en-US" altLang="en-US" i="1" dirty="0" err="1"/>
              <a:t>ID.</a:t>
            </a:r>
            <a:r>
              <a:rPr lang="en-US" altLang="en-US" b="1" dirty="0" err="1"/>
              <a:t>and</a:t>
            </a:r>
            <a:r>
              <a:rPr lang="en-US" altLang="en-US" b="1" dirty="0"/>
              <a:t>                             				  </a:t>
            </a:r>
            <a:r>
              <a:rPr lang="en-US" altLang="en-US" i="1" dirty="0" err="1"/>
              <a:t>takes</a:t>
            </a:r>
            <a:r>
              <a:rPr lang="en-US" altLang="en-US" dirty="0" err="1"/>
              <a:t>.</a:t>
            </a:r>
            <a:r>
              <a:rPr lang="en-US" altLang="en-US" i="1" dirty="0" err="1"/>
              <a:t>grade</a:t>
            </a:r>
            <a:r>
              <a:rPr lang="en-US" altLang="en-US" i="1" dirty="0"/>
              <a:t> </a:t>
            </a:r>
            <a:r>
              <a:rPr lang="en-US" altLang="en-US" dirty="0"/>
              <a:t>&lt;&gt; 'F' </a:t>
            </a:r>
            <a:r>
              <a:rPr lang="en-US" altLang="en-US" b="1" dirty="0"/>
              <a:t>and</a:t>
            </a:r>
            <a:br>
              <a:rPr lang="en-US" altLang="en-US" b="1" dirty="0"/>
            </a:br>
            <a:r>
              <a:rPr lang="en-US" altLang="en-US" b="1" dirty="0"/>
              <a:t>                                          </a:t>
            </a:r>
            <a:r>
              <a:rPr lang="en-US" altLang="en-US" i="1" dirty="0" err="1"/>
              <a:t>takes</a:t>
            </a:r>
            <a:r>
              <a:rPr lang="en-US" altLang="en-US" dirty="0" err="1"/>
              <a:t>.</a:t>
            </a:r>
            <a:r>
              <a:rPr lang="en-US" altLang="en-US" i="1" dirty="0" err="1"/>
              <a:t>grade</a:t>
            </a:r>
            <a:r>
              <a:rPr lang="en-US" altLang="en-US" i="1" dirty="0"/>
              <a:t> </a:t>
            </a:r>
            <a:r>
              <a:rPr lang="en-US" altLang="en-US" b="1" dirty="0"/>
              <a:t>is not null</a:t>
            </a:r>
            <a:r>
              <a:rPr lang="en-US" altLang="en-US" dirty="0"/>
              <a:t>);</a:t>
            </a:r>
          </a:p>
          <a:p>
            <a:r>
              <a:rPr lang="en-US" altLang="en-US" dirty="0"/>
              <a:t>Sets </a:t>
            </a:r>
            <a:r>
              <a:rPr lang="en-US" altLang="en-US" i="1" dirty="0"/>
              <a:t>tot_creds</a:t>
            </a:r>
            <a:r>
              <a:rPr lang="en-US" altLang="en-US" dirty="0"/>
              <a:t> to null for students who have not taken any course</a:t>
            </a:r>
          </a:p>
          <a:p>
            <a:r>
              <a:rPr lang="en-US" altLang="en-US" dirty="0"/>
              <a:t>Instead of </a:t>
            </a:r>
            <a:r>
              <a:rPr lang="en-US" altLang="en-US" b="1" dirty="0"/>
              <a:t>sum</a:t>
            </a:r>
            <a:r>
              <a:rPr lang="en-US" altLang="en-US" dirty="0"/>
              <a:t>(</a:t>
            </a:r>
            <a:r>
              <a:rPr lang="en-US" altLang="en-US" i="1" dirty="0"/>
              <a:t>credits</a:t>
            </a:r>
            <a:r>
              <a:rPr lang="en-US" altLang="en-US" dirty="0"/>
              <a:t>), use:</a:t>
            </a:r>
          </a:p>
          <a:p>
            <a:pPr>
              <a:buFont typeface="Monotype Sorts" charset="2"/>
              <a:buNone/>
            </a:pPr>
            <a:r>
              <a:rPr lang="en-US" altLang="en-US" b="1" dirty="0"/>
              <a:t>                  case </a:t>
            </a:r>
            <a:br>
              <a:rPr lang="en-US" altLang="en-US" b="1" dirty="0"/>
            </a:br>
            <a:r>
              <a:rPr lang="en-US" altLang="en-US" b="1" dirty="0"/>
              <a:t>                 when sum</a:t>
            </a:r>
            <a:r>
              <a:rPr lang="en-US" altLang="en-US" dirty="0"/>
              <a:t>(</a:t>
            </a:r>
            <a:r>
              <a:rPr lang="en-US" altLang="en-US" i="1" dirty="0"/>
              <a:t>credits</a:t>
            </a:r>
            <a:r>
              <a:rPr lang="en-US" altLang="en-US" dirty="0"/>
              <a:t>) </a:t>
            </a:r>
            <a:r>
              <a:rPr lang="en-US" altLang="en-US" b="1" dirty="0"/>
              <a:t>is not null then sum</a:t>
            </a:r>
            <a:r>
              <a:rPr lang="en-US" altLang="en-US" dirty="0"/>
              <a:t>(</a:t>
            </a:r>
            <a:r>
              <a:rPr lang="en-US" altLang="en-US" i="1" dirty="0"/>
              <a:t>credits</a:t>
            </a:r>
            <a:r>
              <a:rPr lang="en-US" altLang="en-US" dirty="0"/>
              <a:t>)</a:t>
            </a:r>
            <a:br>
              <a:rPr lang="en-US" altLang="en-US" dirty="0"/>
            </a:br>
            <a:r>
              <a:rPr lang="en-US" altLang="en-US" dirty="0"/>
              <a:t>                 </a:t>
            </a:r>
            <a:r>
              <a:rPr lang="en-US" altLang="en-US" b="1" dirty="0"/>
              <a:t>else </a:t>
            </a:r>
            <a:r>
              <a:rPr lang="en-US" altLang="en-US" dirty="0"/>
              <a:t>0</a:t>
            </a:r>
            <a:br>
              <a:rPr lang="en-US" altLang="en-US" dirty="0"/>
            </a:br>
            <a:r>
              <a:rPr lang="en-US" altLang="en-US" dirty="0"/>
              <a:t>             </a:t>
            </a:r>
            <a:r>
              <a:rPr lang="en-US" altLang="en-US" b="1" dirty="0"/>
              <a:t>end</a:t>
            </a:r>
            <a:endParaRPr lang="en-US" altLang="en-US" dirty="0"/>
          </a:p>
          <a:p>
            <a:pPr>
              <a:buFont typeface="Monotype Sorts" charset="2"/>
              <a:buNone/>
            </a:pPr>
            <a:endParaRPr lang="en-US" altLang="en-US" dirty="0"/>
          </a:p>
          <a:p>
            <a:endParaRPr lang="en-US" altLang="en-US" dirty="0"/>
          </a:p>
        </p:txBody>
      </p:sp>
    </p:spTree>
    <p:extLst>
      <p:ext uri="{BB962C8B-B14F-4D97-AF65-F5344CB8AC3E}">
        <p14:creationId xmlns:p14="http://schemas.microsoft.com/office/powerpoint/2010/main" val="345586432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2677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Today’s Task #1</a:t>
            </a:r>
            <a:b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br>
            <a:b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b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I did the set up and provided the tools,</a:t>
            </a:r>
            <a:b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b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but did not do the task.</a:t>
            </a:r>
            <a:b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br>
            <a:b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b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I will cover in a recitation.</a:t>
            </a:r>
            <a:endParaRPr kumimoji="0" lang="en-US" altLang="en-US" sz="16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8" name="TextBox 9"/>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85</a:t>
            </a:fld>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COMS W4111_002_2021_1: Lecture 2: ER, Relational, SQL (II) 		© Donald F. Ferguson, 2021</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58968047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E99196C8-8DB6-FD40-98CC-D6918FC332C5}"/>
              </a:ext>
            </a:extLst>
          </p:cNvPr>
          <p:cNvSpPr>
            <a:spLocks noGrp="1"/>
          </p:cNvSpPr>
          <p:nvPr>
            <p:ph idx="1"/>
          </p:nvPr>
        </p:nvSpPr>
        <p:spPr>
          <a:xfrm>
            <a:off x="172570" y="514350"/>
            <a:ext cx="8819030" cy="4267200"/>
          </a:xfrm>
        </p:spPr>
        <p:txBody>
          <a:bodyPr/>
          <a:lstStyle/>
          <a:p>
            <a:r>
              <a:rPr lang="en-US" sz="1400" dirty="0"/>
              <a:t>Dataset:</a:t>
            </a:r>
          </a:p>
          <a:p>
            <a:pPr lvl="1"/>
            <a:r>
              <a:rPr lang="en-US" sz="1200" dirty="0">
                <a:hlinkClick r:id="rId2"/>
              </a:rPr>
              <a:t>https://www.kaggle.com/gulsahdemiryurek/harry-potter-dataset</a:t>
            </a:r>
            <a:endParaRPr lang="en-US" sz="1200" dirty="0"/>
          </a:p>
          <a:p>
            <a:pPr lvl="1"/>
            <a:r>
              <a:rPr lang="en-US" sz="1200" dirty="0"/>
              <a:t>Six “comma separated value (CSV)” files. We will start with </a:t>
            </a:r>
            <a:r>
              <a:rPr lang="en-US" sz="1200" i="1" dirty="0" err="1"/>
              <a:t>Characters.csv</a:t>
            </a:r>
            <a:r>
              <a:rPr lang="en-US" sz="1200" i="1" dirty="0"/>
              <a:t>.</a:t>
            </a:r>
          </a:p>
          <a:p>
            <a:r>
              <a:rPr lang="en-US" sz="1400" dirty="0"/>
              <a:t>Tasks: (Both tasks start with </a:t>
            </a:r>
            <a:r>
              <a:rPr lang="en-US" sz="1400" i="1" dirty="0"/>
              <a:t>importing and engineering the data.)</a:t>
            </a:r>
            <a:endParaRPr lang="en-US" sz="1400" dirty="0"/>
          </a:p>
          <a:p>
            <a:pPr lvl="1"/>
            <a:r>
              <a:rPr lang="en-US" sz="1200" dirty="0"/>
              <a:t>Build an interactive web application for </a:t>
            </a:r>
            <a:r>
              <a:rPr lang="en-US" sz="1200" i="1" dirty="0"/>
              <a:t>create-retrieve-update-delete</a:t>
            </a:r>
            <a:r>
              <a:rPr lang="en-US" sz="1200" dirty="0"/>
              <a:t> entries. The application must enforce </a:t>
            </a:r>
            <a:r>
              <a:rPr lang="en-US" sz="1200" i="1" dirty="0"/>
              <a:t>semantic integrity.</a:t>
            </a:r>
          </a:p>
          <a:p>
            <a:pPr lvl="1"/>
            <a:r>
              <a:rPr lang="en-US" sz="1200" dirty="0"/>
              <a:t>Build a </a:t>
            </a:r>
            <a:r>
              <a:rPr lang="en-US" sz="1200" dirty="0" err="1"/>
              <a:t>Jupyter</a:t>
            </a:r>
            <a:r>
              <a:rPr lang="en-US" sz="1200" dirty="0"/>
              <a:t> Notebook that does some interesting visualization and analysis.</a:t>
            </a:r>
          </a:p>
          <a:p>
            <a:r>
              <a:rPr lang="en-US" sz="1400" dirty="0"/>
              <a:t>Elements:</a:t>
            </a:r>
          </a:p>
          <a:p>
            <a:pPr lvl="1"/>
            <a:r>
              <a:rPr lang="en-US" sz="1200" dirty="0"/>
              <a:t>Content/applications in a browser.</a:t>
            </a:r>
          </a:p>
          <a:p>
            <a:pPr lvl="1"/>
            <a:r>
              <a:rPr lang="en-US" sz="1200" dirty="0" err="1"/>
              <a:t>Jupyter</a:t>
            </a:r>
            <a:r>
              <a:rPr lang="en-US" sz="1200" dirty="0"/>
              <a:t> Notebook Server is both:</a:t>
            </a:r>
          </a:p>
          <a:p>
            <a:pPr lvl="2"/>
            <a:r>
              <a:rPr lang="en-US" sz="1000" dirty="0"/>
              <a:t>A web server</a:t>
            </a:r>
          </a:p>
          <a:p>
            <a:pPr lvl="2"/>
            <a:r>
              <a:rPr lang="en-US" sz="1000" dirty="0"/>
              <a:t>A (specialized) web application server.</a:t>
            </a:r>
          </a:p>
          <a:p>
            <a:pPr lvl="1"/>
            <a:r>
              <a:rPr lang="en-US" sz="1200" dirty="0"/>
              <a:t>Web server delivers HTML, images, ...</a:t>
            </a:r>
            <a:br>
              <a:rPr lang="en-US" sz="1200" dirty="0"/>
            </a:br>
            <a:r>
              <a:rPr lang="en-US" sz="1200" dirty="0"/>
              <a:t>to the browser.</a:t>
            </a:r>
          </a:p>
          <a:p>
            <a:pPr lvl="1"/>
            <a:r>
              <a:rPr lang="en-US" sz="1200" dirty="0"/>
              <a:t>Web application server executes an</a:t>
            </a:r>
          </a:p>
          <a:p>
            <a:pPr lvl="2"/>
            <a:r>
              <a:rPr lang="en-US" sz="1000" dirty="0"/>
              <a:t>Application server framework (Flask)</a:t>
            </a:r>
          </a:p>
          <a:p>
            <a:pPr lvl="2"/>
            <a:r>
              <a:rPr lang="en-US" sz="1000" dirty="0"/>
              <a:t>The Python code implementing the app.</a:t>
            </a:r>
          </a:p>
          <a:p>
            <a:pPr lvl="1"/>
            <a:r>
              <a:rPr lang="en-US" sz="1200" dirty="0"/>
              <a:t>The </a:t>
            </a:r>
            <a:r>
              <a:rPr lang="en-US" sz="1200" dirty="0" err="1"/>
              <a:t>Jupyter</a:t>
            </a:r>
            <a:r>
              <a:rPr lang="en-US" sz="1200" dirty="0"/>
              <a:t> Notebook Server runs code</a:t>
            </a:r>
            <a:br>
              <a:rPr lang="en-US" sz="1200" dirty="0"/>
            </a:br>
            <a:r>
              <a:rPr lang="en-US" sz="1200" dirty="0"/>
              <a:t>cells in a Python kernel.</a:t>
            </a:r>
          </a:p>
          <a:p>
            <a:pPr lvl="1"/>
            <a:r>
              <a:rPr lang="en-US" sz="1200" dirty="0"/>
              <a:t>I am mostly going to ignore the browser and content.</a:t>
            </a:r>
          </a:p>
        </p:txBody>
      </p:sp>
      <p:sp>
        <p:nvSpPr>
          <p:cNvPr id="4" name="Title 3">
            <a:extLst>
              <a:ext uri="{FF2B5EF4-FFF2-40B4-BE49-F238E27FC236}">
                <a16:creationId xmlns:a16="http://schemas.microsoft.com/office/drawing/2014/main" id="{08EEBEA1-12DF-DC4F-A6CF-FDE1F47A0698}"/>
              </a:ext>
            </a:extLst>
          </p:cNvPr>
          <p:cNvSpPr>
            <a:spLocks noGrp="1"/>
          </p:cNvSpPr>
          <p:nvPr>
            <p:ph type="title"/>
          </p:nvPr>
        </p:nvSpPr>
        <p:spPr/>
        <p:txBody>
          <a:bodyPr/>
          <a:lstStyle/>
          <a:p>
            <a:r>
              <a:rPr lang="en-US" sz="2000" dirty="0"/>
              <a:t>Harry Potter Character Information Application (Reminder)</a:t>
            </a:r>
          </a:p>
        </p:txBody>
      </p:sp>
      <p:pic>
        <p:nvPicPr>
          <p:cNvPr id="6" name="Picture 5">
            <a:extLst>
              <a:ext uri="{FF2B5EF4-FFF2-40B4-BE49-F238E27FC236}">
                <a16:creationId xmlns:a16="http://schemas.microsoft.com/office/drawing/2014/main" id="{83AA04DD-6F76-8041-A57E-BE78BDA35017}"/>
              </a:ext>
            </a:extLst>
          </p:cNvPr>
          <p:cNvPicPr>
            <a:picLocks noChangeAspect="1"/>
          </p:cNvPicPr>
          <p:nvPr/>
        </p:nvPicPr>
        <p:blipFill>
          <a:blip r:embed="rId3"/>
          <a:stretch>
            <a:fillRect/>
          </a:stretch>
        </p:blipFill>
        <p:spPr>
          <a:xfrm>
            <a:off x="3657600" y="1962150"/>
            <a:ext cx="5418204" cy="2439526"/>
          </a:xfrm>
          <a:prstGeom prst="rect">
            <a:avLst/>
          </a:prstGeom>
        </p:spPr>
      </p:pic>
    </p:spTree>
    <p:extLst>
      <p:ext uri="{BB962C8B-B14F-4D97-AF65-F5344CB8AC3E}">
        <p14:creationId xmlns:p14="http://schemas.microsoft.com/office/powerpoint/2010/main" val="369175747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3B9745F-0B8D-0846-9743-5E4F57AD7616}"/>
              </a:ext>
            </a:extLst>
          </p:cNvPr>
          <p:cNvSpPr>
            <a:spLocks noGrp="1"/>
          </p:cNvSpPr>
          <p:nvPr>
            <p:ph idx="1"/>
          </p:nvPr>
        </p:nvSpPr>
        <p:spPr>
          <a:xfrm>
            <a:off x="152400" y="3194725"/>
            <a:ext cx="8839200" cy="1434425"/>
          </a:xfrm>
        </p:spPr>
        <p:txBody>
          <a:bodyPr/>
          <a:lstStyle/>
          <a:p>
            <a:r>
              <a:rPr lang="en-US" dirty="0"/>
              <a:t>We are starting the semester with the </a:t>
            </a:r>
            <a:r>
              <a:rPr lang="en-US" i="1" dirty="0"/>
              <a:t>relational </a:t>
            </a:r>
            <a:r>
              <a:rPr lang="en-US" i="1" dirty="0" err="1"/>
              <a:t>datamodel</a:t>
            </a:r>
            <a:r>
              <a:rPr lang="en-US" i="1" dirty="0"/>
              <a:t>/databases.</a:t>
            </a:r>
          </a:p>
          <a:p>
            <a:r>
              <a:rPr lang="en-US" dirty="0"/>
              <a:t>Before we get too far in our data janitor work,</a:t>
            </a:r>
            <a:br>
              <a:rPr lang="en-US" dirty="0"/>
            </a:br>
            <a:r>
              <a:rPr lang="en-US" dirty="0"/>
              <a:t>we should understand the relational model a little more.</a:t>
            </a:r>
          </a:p>
        </p:txBody>
      </p:sp>
      <p:sp>
        <p:nvSpPr>
          <p:cNvPr id="3" name="Title 2">
            <a:extLst>
              <a:ext uri="{FF2B5EF4-FFF2-40B4-BE49-F238E27FC236}">
                <a16:creationId xmlns:a16="http://schemas.microsoft.com/office/drawing/2014/main" id="{ED856812-AFFC-EF49-9CB8-7EF01428C48E}"/>
              </a:ext>
            </a:extLst>
          </p:cNvPr>
          <p:cNvSpPr>
            <a:spLocks noGrp="1"/>
          </p:cNvSpPr>
          <p:nvPr>
            <p:ph type="title"/>
          </p:nvPr>
        </p:nvSpPr>
        <p:spPr/>
        <p:txBody>
          <a:bodyPr/>
          <a:lstStyle/>
          <a:p>
            <a:r>
              <a:rPr lang="en-US" dirty="0"/>
              <a:t>Next Steps in the Plan</a:t>
            </a:r>
          </a:p>
        </p:txBody>
      </p:sp>
      <p:pic>
        <p:nvPicPr>
          <p:cNvPr id="4" name="Picture 3">
            <a:extLst>
              <a:ext uri="{FF2B5EF4-FFF2-40B4-BE49-F238E27FC236}">
                <a16:creationId xmlns:a16="http://schemas.microsoft.com/office/drawing/2014/main" id="{1614554B-F1E6-694D-8B55-ABC585528A85}"/>
              </a:ext>
            </a:extLst>
          </p:cNvPr>
          <p:cNvPicPr>
            <a:picLocks noChangeAspect="1"/>
          </p:cNvPicPr>
          <p:nvPr/>
        </p:nvPicPr>
        <p:blipFill>
          <a:blip r:embed="rId2"/>
          <a:stretch>
            <a:fillRect/>
          </a:stretch>
        </p:blipFill>
        <p:spPr>
          <a:xfrm>
            <a:off x="76200" y="796367"/>
            <a:ext cx="2495811" cy="2072530"/>
          </a:xfrm>
          <a:prstGeom prst="rect">
            <a:avLst/>
          </a:prstGeom>
          <a:ln>
            <a:solidFill>
              <a:schemeClr val="tx1"/>
            </a:solidFill>
          </a:ln>
        </p:spPr>
      </p:pic>
      <p:pic>
        <p:nvPicPr>
          <p:cNvPr id="5" name="Picture 4">
            <a:extLst>
              <a:ext uri="{FF2B5EF4-FFF2-40B4-BE49-F238E27FC236}">
                <a16:creationId xmlns:a16="http://schemas.microsoft.com/office/drawing/2014/main" id="{09691292-1027-6D4F-81B3-1B8896C4E12B}"/>
              </a:ext>
            </a:extLst>
          </p:cNvPr>
          <p:cNvPicPr>
            <a:picLocks noChangeAspect="1"/>
          </p:cNvPicPr>
          <p:nvPr/>
        </p:nvPicPr>
        <p:blipFill>
          <a:blip r:embed="rId3"/>
          <a:stretch>
            <a:fillRect/>
          </a:stretch>
        </p:blipFill>
        <p:spPr>
          <a:xfrm>
            <a:off x="3200400" y="895349"/>
            <a:ext cx="1941118" cy="1874565"/>
          </a:xfrm>
          <a:prstGeom prst="rect">
            <a:avLst/>
          </a:prstGeom>
        </p:spPr>
      </p:pic>
      <p:pic>
        <p:nvPicPr>
          <p:cNvPr id="6" name="Picture 5">
            <a:extLst>
              <a:ext uri="{FF2B5EF4-FFF2-40B4-BE49-F238E27FC236}">
                <a16:creationId xmlns:a16="http://schemas.microsoft.com/office/drawing/2014/main" id="{EB432625-E7AA-F349-A652-2629C44C3B7A}"/>
              </a:ext>
            </a:extLst>
          </p:cNvPr>
          <p:cNvPicPr>
            <a:picLocks noChangeAspect="1"/>
          </p:cNvPicPr>
          <p:nvPr/>
        </p:nvPicPr>
        <p:blipFill>
          <a:blip r:embed="rId4"/>
          <a:stretch>
            <a:fillRect/>
          </a:stretch>
        </p:blipFill>
        <p:spPr>
          <a:xfrm>
            <a:off x="5690004" y="616576"/>
            <a:ext cx="3377796" cy="2266950"/>
          </a:xfrm>
          <a:prstGeom prst="rect">
            <a:avLst/>
          </a:prstGeom>
        </p:spPr>
      </p:pic>
      <p:sp>
        <p:nvSpPr>
          <p:cNvPr id="7" name="Right Arrow 6">
            <a:extLst>
              <a:ext uri="{FF2B5EF4-FFF2-40B4-BE49-F238E27FC236}">
                <a16:creationId xmlns:a16="http://schemas.microsoft.com/office/drawing/2014/main" id="{02E56FC8-5BF3-E345-823D-974A8CFF5922}"/>
              </a:ext>
            </a:extLst>
          </p:cNvPr>
          <p:cNvSpPr/>
          <p:nvPr/>
        </p:nvSpPr>
        <p:spPr>
          <a:xfrm>
            <a:off x="2629164" y="1676935"/>
            <a:ext cx="533400" cy="364499"/>
          </a:xfrm>
          <a:prstGeom prst="rightArrow">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8" name="Right Arrow 7">
            <a:extLst>
              <a:ext uri="{FF2B5EF4-FFF2-40B4-BE49-F238E27FC236}">
                <a16:creationId xmlns:a16="http://schemas.microsoft.com/office/drawing/2014/main" id="{E1F9D5D5-213A-4C46-AC5C-4C34C9EF309D}"/>
              </a:ext>
            </a:extLst>
          </p:cNvPr>
          <p:cNvSpPr/>
          <p:nvPr/>
        </p:nvSpPr>
        <p:spPr>
          <a:xfrm>
            <a:off x="5214906" y="1676935"/>
            <a:ext cx="533400" cy="364499"/>
          </a:xfrm>
          <a:prstGeom prst="rightArrow">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9" name="TextBox 8">
            <a:extLst>
              <a:ext uri="{FF2B5EF4-FFF2-40B4-BE49-F238E27FC236}">
                <a16:creationId xmlns:a16="http://schemas.microsoft.com/office/drawing/2014/main" id="{8C671239-137E-4640-A672-B964100FF6F8}"/>
              </a:ext>
            </a:extLst>
          </p:cNvPr>
          <p:cNvSpPr txBox="1"/>
          <p:nvPr/>
        </p:nvSpPr>
        <p:spPr>
          <a:xfrm>
            <a:off x="667675" y="485168"/>
            <a:ext cx="1312860" cy="369332"/>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Source Data</a:t>
            </a:r>
          </a:p>
        </p:txBody>
      </p:sp>
      <p:sp>
        <p:nvSpPr>
          <p:cNvPr id="10" name="TextBox 9">
            <a:extLst>
              <a:ext uri="{FF2B5EF4-FFF2-40B4-BE49-F238E27FC236}">
                <a16:creationId xmlns:a16="http://schemas.microsoft.com/office/drawing/2014/main" id="{A55E735D-6620-BE4F-A09C-9C2264D0A1CF}"/>
              </a:ext>
            </a:extLst>
          </p:cNvPr>
          <p:cNvSpPr txBox="1"/>
          <p:nvPr/>
        </p:nvSpPr>
        <p:spPr>
          <a:xfrm>
            <a:off x="6172200" y="498580"/>
            <a:ext cx="1608261" cy="369332"/>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Relational Data</a:t>
            </a:r>
          </a:p>
        </p:txBody>
      </p:sp>
    </p:spTree>
    <p:extLst>
      <p:ext uri="{BB962C8B-B14F-4D97-AF65-F5344CB8AC3E}">
        <p14:creationId xmlns:p14="http://schemas.microsoft.com/office/powerpoint/2010/main" val="317005672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D416443-5BDF-3C48-803A-59179B7AEBC7}"/>
              </a:ext>
            </a:extLst>
          </p:cNvPr>
          <p:cNvSpPr>
            <a:spLocks noGrp="1"/>
          </p:cNvSpPr>
          <p:nvPr>
            <p:ph idx="1"/>
          </p:nvPr>
        </p:nvSpPr>
        <p:spPr>
          <a:xfrm>
            <a:off x="152400" y="3028950"/>
            <a:ext cx="8839200" cy="1600200"/>
          </a:xfrm>
        </p:spPr>
        <p:txBody>
          <a:bodyPr/>
          <a:lstStyle/>
          <a:p>
            <a:r>
              <a:rPr lang="en-US" sz="1400" dirty="0"/>
              <a:t>I downloaded the Harry Potter character set CSV file.</a:t>
            </a:r>
          </a:p>
          <a:p>
            <a:r>
              <a:rPr lang="en-US" sz="1400" dirty="0"/>
              <a:t>I had two cleanup problems.</a:t>
            </a:r>
          </a:p>
          <a:p>
            <a:pPr lvl="1"/>
            <a:r>
              <a:rPr lang="en-US" sz="1200" dirty="0"/>
              <a:t>The file contains some weird characters in strings, e.g. “</a:t>
            </a:r>
            <a:r>
              <a:rPr lang="el-GR" sz="1200" dirty="0"/>
              <a:t>9Ω" </a:t>
            </a:r>
            <a:r>
              <a:rPr lang="en-US" sz="1200" dirty="0"/>
              <a:t>Fir dragon heartstring</a:t>
            </a:r>
          </a:p>
          <a:p>
            <a:pPr lvl="1"/>
            <a:r>
              <a:rPr lang="en-US" sz="1200" dirty="0"/>
              <a:t>There is a one-to-many relationship in columns marked with delimiters, e.g.</a:t>
            </a:r>
            <a:br>
              <a:rPr lang="en-US" sz="1200" dirty="0"/>
            </a:br>
            <a:r>
              <a:rPr lang="en-US" sz="1200" dirty="0" err="1"/>
              <a:t>Professor†of†Transfiguration</a:t>
            </a:r>
            <a:r>
              <a:rPr lang="en-US" sz="1200" dirty="0"/>
              <a:t>†| Head of Gryffindor</a:t>
            </a:r>
          </a:p>
          <a:p>
            <a:r>
              <a:rPr lang="en-US" sz="1400" dirty="0"/>
              <a:t>I wrote a little Extract-Transform-Load (ETL) process.</a:t>
            </a:r>
            <a:br>
              <a:rPr lang="en-US" sz="1400" dirty="0"/>
            </a:br>
            <a:r>
              <a:rPr lang="en-US" sz="1400" dirty="0"/>
              <a:t>We will cover ETL in Module IV in the final part of the semester.</a:t>
            </a:r>
          </a:p>
        </p:txBody>
      </p:sp>
      <p:sp>
        <p:nvSpPr>
          <p:cNvPr id="3" name="Title 2">
            <a:extLst>
              <a:ext uri="{FF2B5EF4-FFF2-40B4-BE49-F238E27FC236}">
                <a16:creationId xmlns:a16="http://schemas.microsoft.com/office/drawing/2014/main" id="{03523AFF-94A7-D143-BAF8-41660C6748E7}"/>
              </a:ext>
            </a:extLst>
          </p:cNvPr>
          <p:cNvSpPr>
            <a:spLocks noGrp="1"/>
          </p:cNvSpPr>
          <p:nvPr>
            <p:ph type="title"/>
          </p:nvPr>
        </p:nvSpPr>
        <p:spPr/>
        <p:txBody>
          <a:bodyPr/>
          <a:lstStyle/>
          <a:p>
            <a:r>
              <a:rPr lang="en-US" dirty="0"/>
              <a:t>Data Flow</a:t>
            </a:r>
          </a:p>
        </p:txBody>
      </p:sp>
      <p:sp>
        <p:nvSpPr>
          <p:cNvPr id="5" name="TextBox 4">
            <a:extLst>
              <a:ext uri="{FF2B5EF4-FFF2-40B4-BE49-F238E27FC236}">
                <a16:creationId xmlns:a16="http://schemas.microsoft.com/office/drawing/2014/main" id="{FC0B79B9-0CF4-B24D-B25E-67FFD19683C2}"/>
              </a:ext>
            </a:extLst>
          </p:cNvPr>
          <p:cNvSpPr txBox="1"/>
          <p:nvPr/>
        </p:nvSpPr>
        <p:spPr>
          <a:xfrm>
            <a:off x="6427833" y="3840804"/>
            <a:ext cx="2411366" cy="584775"/>
          </a:xfrm>
          <a:prstGeom prst="rect">
            <a:avLst/>
          </a:prstGeom>
          <a:noFill/>
        </p:spPr>
        <p:txBody>
          <a:bodyPr wrap="none" rtlCol="0">
            <a:spAutoFit/>
          </a:bodyPr>
          <a:lstStyle/>
          <a:p>
            <a:r>
              <a:rPr lang="en-US" sz="1600" dirty="0"/>
              <a:t>The next steps are to clean</a:t>
            </a:r>
            <a:br>
              <a:rPr lang="en-US" sz="1600" dirty="0"/>
            </a:br>
            <a:r>
              <a:rPr lang="en-US" sz="1600" dirty="0"/>
              <a:t>up the data in the RDB.</a:t>
            </a:r>
          </a:p>
        </p:txBody>
      </p:sp>
      <p:pic>
        <p:nvPicPr>
          <p:cNvPr id="6" name="Picture 5">
            <a:extLst>
              <a:ext uri="{FF2B5EF4-FFF2-40B4-BE49-F238E27FC236}">
                <a16:creationId xmlns:a16="http://schemas.microsoft.com/office/drawing/2014/main" id="{C97E4741-4262-824D-8F67-0FC2CF26389C}"/>
              </a:ext>
            </a:extLst>
          </p:cNvPr>
          <p:cNvPicPr>
            <a:picLocks noChangeAspect="1"/>
          </p:cNvPicPr>
          <p:nvPr/>
        </p:nvPicPr>
        <p:blipFill>
          <a:blip r:embed="rId2"/>
          <a:stretch>
            <a:fillRect/>
          </a:stretch>
        </p:blipFill>
        <p:spPr>
          <a:xfrm>
            <a:off x="914400" y="509891"/>
            <a:ext cx="6096000" cy="2582607"/>
          </a:xfrm>
          <a:prstGeom prst="rect">
            <a:avLst/>
          </a:prstGeom>
        </p:spPr>
      </p:pic>
    </p:spTree>
    <p:extLst>
      <p:ext uri="{BB962C8B-B14F-4D97-AF65-F5344CB8AC3E}">
        <p14:creationId xmlns:p14="http://schemas.microsoft.com/office/powerpoint/2010/main" val="5261344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3AF42B8-4D1B-2245-867F-B4927BF6FC77}"/>
              </a:ext>
            </a:extLst>
          </p:cNvPr>
          <p:cNvSpPr>
            <a:spLocks noGrp="1"/>
          </p:cNvSpPr>
          <p:nvPr>
            <p:ph idx="1"/>
          </p:nvPr>
        </p:nvSpPr>
        <p:spPr>
          <a:xfrm>
            <a:off x="152400" y="590550"/>
            <a:ext cx="8839200" cy="4114800"/>
          </a:xfrm>
        </p:spPr>
        <p:txBody>
          <a:bodyPr/>
          <a:lstStyle/>
          <a:p>
            <a:r>
              <a:rPr lang="en-US" dirty="0"/>
              <a:t>In the past semesters, we required students to import CSV files for all tables.</a:t>
            </a:r>
            <a:br>
              <a:rPr lang="en-US" dirty="0"/>
            </a:br>
            <a:r>
              <a:rPr lang="en-US" dirty="0"/>
              <a:t>This semester, we simplified and have you a load script.</a:t>
            </a:r>
          </a:p>
          <a:p>
            <a:r>
              <a:rPr lang="en-US" dirty="0"/>
              <a:t>In general,</a:t>
            </a:r>
          </a:p>
          <a:p>
            <a:pPr lvl="1"/>
            <a:r>
              <a:rPr lang="en-US" dirty="0"/>
              <a:t>Columns in CSV files are text for import.</a:t>
            </a:r>
          </a:p>
          <a:p>
            <a:pPr lvl="1"/>
            <a:r>
              <a:rPr lang="en-US" dirty="0"/>
              <a:t>Importing as numbers often fails because a row contains something like “”, “NA”, ...</a:t>
            </a:r>
          </a:p>
          <a:p>
            <a:r>
              <a:rPr lang="en-US" dirty="0"/>
              <a:t>Maximum of salary.</a:t>
            </a:r>
          </a:p>
          <a:p>
            <a:pPr lvl="1"/>
            <a:r>
              <a:rPr lang="en-US" dirty="0"/>
              <a:t>If treated as text 9993640 is “bigger” than 33000000.</a:t>
            </a:r>
          </a:p>
          <a:p>
            <a:pPr lvl="1"/>
            <a:r>
              <a:rPr lang="en-US" dirty="0"/>
              <a:t>If treated as numbers 33000000 is “bigger” than 9993640.</a:t>
            </a:r>
          </a:p>
          <a:p>
            <a:pPr lvl="1"/>
            <a:r>
              <a:rPr lang="en-US" dirty="0"/>
              <a:t>For text, “&gt;” is alphabetical order, not number value.</a:t>
            </a:r>
          </a:p>
          <a:p>
            <a:r>
              <a:rPr lang="en-US" dirty="0"/>
              <a:t>Consider something like ‘value1 operator value2.’ What happens?</a:t>
            </a:r>
            <a:br>
              <a:rPr lang="en-US" dirty="0"/>
            </a:br>
            <a:r>
              <a:rPr lang="en-US" dirty="0"/>
              <a:t>It depends on the operators and the types.</a:t>
            </a:r>
          </a:p>
          <a:p>
            <a:r>
              <a:rPr lang="en-US" dirty="0"/>
              <a:t>Language runtimes often implement </a:t>
            </a:r>
            <a:r>
              <a:rPr lang="en-US" i="1" dirty="0"/>
              <a:t>type coercion/type conversion.</a:t>
            </a:r>
            <a:endParaRPr lang="en-US" dirty="0"/>
          </a:p>
        </p:txBody>
      </p:sp>
      <p:sp>
        <p:nvSpPr>
          <p:cNvPr id="3" name="Title 2">
            <a:extLst>
              <a:ext uri="{FF2B5EF4-FFF2-40B4-BE49-F238E27FC236}">
                <a16:creationId xmlns:a16="http://schemas.microsoft.com/office/drawing/2014/main" id="{7A17F327-DF21-8A49-B596-25207507E9BD}"/>
              </a:ext>
            </a:extLst>
          </p:cNvPr>
          <p:cNvSpPr>
            <a:spLocks noGrp="1"/>
          </p:cNvSpPr>
          <p:nvPr>
            <p:ph type="title"/>
          </p:nvPr>
        </p:nvSpPr>
        <p:spPr/>
        <p:txBody>
          <a:bodyPr/>
          <a:lstStyle/>
          <a:p>
            <a:r>
              <a:rPr lang="en-US" dirty="0"/>
              <a:t>What Do You Mean, “It Depends.”</a:t>
            </a:r>
          </a:p>
        </p:txBody>
      </p:sp>
    </p:spTree>
    <p:extLst>
      <p:ext uri="{BB962C8B-B14F-4D97-AF65-F5344CB8AC3E}">
        <p14:creationId xmlns:p14="http://schemas.microsoft.com/office/powerpoint/2010/main" val="33132281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3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4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2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0DE64AEEDD9B7A4D93545ACBE97D4615" ma:contentTypeVersion="2" ma:contentTypeDescription="Create a new document." ma:contentTypeScope="" ma:versionID="f49002b78e3a4a71b814eef46a983816">
  <xsd:schema xmlns:xsd="http://www.w3.org/2001/XMLSchema" xmlns:xs="http://www.w3.org/2001/XMLSchema" xmlns:p="http://schemas.microsoft.com/office/2006/metadata/properties" xmlns:ns2="http://schemas.microsoft.com/sharepoint/v3/fields" targetNamespace="http://schemas.microsoft.com/office/2006/metadata/properties" ma:root="true" ma:fieldsID="38f6db2dd0d9a0cf6a8dc37be32b365b" ns2:_="">
    <xsd:import namespace="http://schemas.microsoft.com/sharepoint/v3/fields"/>
    <xsd:element name="properties">
      <xsd:complexType>
        <xsd:sequence>
          <xsd:element name="documentManagement">
            <xsd:complexType>
              <xsd:all>
                <xsd:element ref="ns2:_Status" minOccurs="0"/>
                <xsd:element ref="ns2: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8" nillable="true" ma:displayName="Status" ma:default="Not Started" ma:internalName="_Status">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element name="_Version" ma:index="9"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ma:displayName="Status"/>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Status xmlns="http://schemas.microsoft.com/sharepoint/v3/fields">Not Started</_Status>
  </documentManagement>
</p:properties>
</file>

<file path=customXml/itemProps1.xml><?xml version="1.0" encoding="utf-8"?>
<ds:datastoreItem xmlns:ds="http://schemas.openxmlformats.org/officeDocument/2006/customXml" ds:itemID="{87D2A1B0-FF3E-4009-940D-AED0EB70AA20}">
  <ds:schemaRefs>
    <ds:schemaRef ds:uri="http://schemas.microsoft.com/sharepoint/v3/contenttype/forms"/>
  </ds:schemaRefs>
</ds:datastoreItem>
</file>

<file path=customXml/itemProps2.xml><?xml version="1.0" encoding="utf-8"?>
<ds:datastoreItem xmlns:ds="http://schemas.openxmlformats.org/officeDocument/2006/customXml" ds:itemID="{E4214858-785C-42F7-BE66-6D0E79395F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B6F2769-7194-4217-93D3-3AF3A4742282}">
  <ds:schemaRefs>
    <ds:schemaRef ds:uri="http://schemas.microsoft.com/office/2006/metadata/properties"/>
    <ds:schemaRef ds:uri="http://schemas.microsoft.com/sharepoint/v3/fields"/>
    <ds:schemaRef ds:uri="http://schemas.microsoft.com/office/infopath/2007/PartnerControls"/>
    <ds:schemaRef ds:uri="http://schemas.microsoft.com/office/2006/documentManagement/types"/>
    <ds:schemaRef ds:uri="http://purl.org/dc/dcmitype/"/>
    <ds:schemaRef ds:uri="http://purl.org/dc/terms/"/>
    <ds:schemaRef ds:uri="http://purl.org/dc/elements/1.1/"/>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FNEMasterTemplateForThemePreview.pptx</Template>
  <TotalTime>43921</TotalTime>
  <Words>7362</Words>
  <Application>Microsoft Macintosh PowerPoint</Application>
  <PresentationFormat>On-screen Show (16:9)</PresentationFormat>
  <Paragraphs>723</Paragraphs>
  <Slides>88</Slides>
  <Notes>54</Notes>
  <HiddenSlides>0</HiddenSlides>
  <MMClips>0</MMClips>
  <ScaleCrop>false</ScaleCrop>
  <HeadingPairs>
    <vt:vector size="6" baseType="variant">
      <vt:variant>
        <vt:lpstr>Fonts Used</vt:lpstr>
      </vt:variant>
      <vt:variant>
        <vt:i4>10</vt:i4>
      </vt:variant>
      <vt:variant>
        <vt:lpstr>Theme</vt:lpstr>
      </vt:variant>
      <vt:variant>
        <vt:i4>4</vt:i4>
      </vt:variant>
      <vt:variant>
        <vt:lpstr>Slide Titles</vt:lpstr>
      </vt:variant>
      <vt:variant>
        <vt:i4>88</vt:i4>
      </vt:variant>
    </vt:vector>
  </HeadingPairs>
  <TitlesOfParts>
    <vt:vector size="102" baseType="lpstr">
      <vt:lpstr>Arial</vt:lpstr>
      <vt:lpstr>Calibri</vt:lpstr>
      <vt:lpstr>Century Gothic</vt:lpstr>
      <vt:lpstr>Helvetica</vt:lpstr>
      <vt:lpstr>Monotype Sorts</vt:lpstr>
      <vt:lpstr>Museo For Dell</vt:lpstr>
      <vt:lpstr>Symbol</vt:lpstr>
      <vt:lpstr>Times New Roman</vt:lpstr>
      <vt:lpstr>Webdings</vt:lpstr>
      <vt:lpstr>Wingdings</vt:lpstr>
      <vt:lpstr>Office Theme</vt:lpstr>
      <vt:lpstr>3_db-5-grey</vt:lpstr>
      <vt:lpstr>4_db-5-grey</vt:lpstr>
      <vt:lpstr>2_db-5-grey</vt:lpstr>
      <vt:lpstr>PowerPoint Presentation</vt:lpstr>
      <vt:lpstr>PowerPoint Presentation</vt:lpstr>
      <vt:lpstr>PowerPoint Presentation</vt:lpstr>
      <vt:lpstr>Contents</vt:lpstr>
      <vt:lpstr>PowerPoint Presentation</vt:lpstr>
      <vt:lpstr>GitHub</vt:lpstr>
      <vt:lpstr>HW 0 and 1 Concepts</vt:lpstr>
      <vt:lpstr>Computing Max Salary (Part D, Q0)</vt:lpstr>
      <vt:lpstr>What Do You Mean, “It Depends.”</vt:lpstr>
      <vt:lpstr>Type Coercion/Type Conversion</vt:lpstr>
      <vt:lpstr>Excellent Questions</vt:lpstr>
      <vt:lpstr>Codd’s 12 Rules</vt:lpstr>
      <vt:lpstr>NULL and Correct Answers</vt:lpstr>
      <vt:lpstr>Back to Our Excellent Question</vt:lpstr>
      <vt:lpstr>Paraphrasing a Common Question</vt:lpstr>
      <vt:lpstr>Paraphrasing a Common Question</vt:lpstr>
      <vt:lpstr>What is the Purpose of this Question?</vt:lpstr>
      <vt:lpstr>So, You Want to be a Data Scientist?</vt:lpstr>
      <vt:lpstr>The Non-Programming Track has Programming</vt:lpstr>
      <vt:lpstr>PowerPoint Presentation</vt:lpstr>
      <vt:lpstr>Harry Potter Character Information Application</vt:lpstr>
      <vt:lpstr>The Data – Characters.csv</vt:lpstr>
      <vt:lpstr>But First, Let’s Look at the Data</vt:lpstr>
      <vt:lpstr>Analysis (I)</vt:lpstr>
      <vt:lpstr>Character Encodings/Character Sets</vt:lpstr>
      <vt:lpstr>Character Set Usage over Time</vt:lpstr>
      <vt:lpstr>But, ... ...</vt:lpstr>
      <vt:lpstr>The Cleanup is Rule-Based</vt:lpstr>
      <vt:lpstr>Multivalued Attributes</vt:lpstr>
      <vt:lpstr>Data Cleansing</vt:lpstr>
      <vt:lpstr>Data Cleansing</vt:lpstr>
      <vt:lpstr>Next Steps in the Plan</vt:lpstr>
      <vt:lpstr>But, Before We Leave ... ...</vt:lpstr>
      <vt:lpstr>PowerPoint Presentation</vt:lpstr>
      <vt:lpstr>PowerPoint Presentation</vt:lpstr>
      <vt:lpstr>Relational Model</vt:lpstr>
      <vt:lpstr>Example of a Instructor  Relation</vt:lpstr>
      <vt:lpstr>Attribute</vt:lpstr>
      <vt:lpstr>Relations are Unordered</vt:lpstr>
      <vt:lpstr>Database Schema</vt:lpstr>
      <vt:lpstr>Keys</vt:lpstr>
      <vt:lpstr>Notation</vt:lpstr>
      <vt:lpstr>Observations</vt:lpstr>
      <vt:lpstr>PowerPoint Presentation</vt:lpstr>
      <vt:lpstr>Relational Query Languages</vt:lpstr>
      <vt:lpstr>Relational Algebra</vt:lpstr>
      <vt:lpstr>Select Operation</vt:lpstr>
      <vt:lpstr>Select Operation (Cont.)</vt:lpstr>
      <vt:lpstr>Project Operation</vt:lpstr>
      <vt:lpstr>Project Operation (Cont.)</vt:lpstr>
      <vt:lpstr>Composition of Relational Operations</vt:lpstr>
      <vt:lpstr>Relax Calculator</vt:lpstr>
      <vt:lpstr>PowerPoint Presentation</vt:lpstr>
      <vt:lpstr>Chapter 3: Introduction to SQL</vt:lpstr>
      <vt:lpstr>Outline</vt:lpstr>
      <vt:lpstr>History</vt:lpstr>
      <vt:lpstr>SQL Parts</vt:lpstr>
      <vt:lpstr>Data Definition Language</vt:lpstr>
      <vt:lpstr>Domain Types in SQL</vt:lpstr>
      <vt:lpstr>Create Table Construct</vt:lpstr>
      <vt:lpstr>Integrity Constraints in Create Table</vt:lpstr>
      <vt:lpstr>And a Few More Relation Definitions</vt:lpstr>
      <vt:lpstr>And more still</vt:lpstr>
      <vt:lpstr>Updates to tables</vt:lpstr>
      <vt:lpstr>Basic Query Structure </vt:lpstr>
      <vt:lpstr>The select Clause</vt:lpstr>
      <vt:lpstr>The select Clause (Cont.)</vt:lpstr>
      <vt:lpstr>The select Clause (Cont.)</vt:lpstr>
      <vt:lpstr>The select Clause (Cont.)</vt:lpstr>
      <vt:lpstr>The where Clause</vt:lpstr>
      <vt:lpstr>The from Clause</vt:lpstr>
      <vt:lpstr>Examples</vt:lpstr>
      <vt:lpstr>The Rename Operation</vt:lpstr>
      <vt:lpstr>Null Values</vt:lpstr>
      <vt:lpstr>Null Values (Cont.)</vt:lpstr>
      <vt:lpstr>Modification of the Database</vt:lpstr>
      <vt:lpstr>Deletion</vt:lpstr>
      <vt:lpstr>Deletion (Cont.)</vt:lpstr>
      <vt:lpstr>Insertion</vt:lpstr>
      <vt:lpstr>Insertion (Cont.)</vt:lpstr>
      <vt:lpstr>Updates</vt:lpstr>
      <vt:lpstr>Updates (Cont.)</vt:lpstr>
      <vt:lpstr>Case Statement for Conditional Updates</vt:lpstr>
      <vt:lpstr>Updates with Scalar Subqueries</vt:lpstr>
      <vt:lpstr>PowerPoint Presentation</vt:lpstr>
      <vt:lpstr>Harry Potter Character Information Application (Reminder)</vt:lpstr>
      <vt:lpstr>Next Steps in the Plan</vt:lpstr>
      <vt:lpstr>Data Flow</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FileNewTemplate</dc:title>
  <dc:creator>Diana</dc:creator>
  <cp:lastModifiedBy>Ferguson, Donald (DMNA-NYG)</cp:lastModifiedBy>
  <cp:revision>567</cp:revision>
  <cp:lastPrinted>2018-11-15T21:01:50Z</cp:lastPrinted>
  <dcterms:created xsi:type="dcterms:W3CDTF">2010-04-12T23:12:02Z</dcterms:created>
  <dcterms:modified xsi:type="dcterms:W3CDTF">2021-01-22T14:45:34Z</dcterms:modified>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ies>
</file>